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733" r:id="rId3"/>
    <p:sldId id="774" r:id="rId4"/>
    <p:sldId id="772" r:id="rId5"/>
    <p:sldId id="773" r:id="rId6"/>
    <p:sldId id="784" r:id="rId7"/>
    <p:sldId id="789" r:id="rId8"/>
    <p:sldId id="788" r:id="rId9"/>
    <p:sldId id="785" r:id="rId10"/>
    <p:sldId id="786" r:id="rId11"/>
    <p:sldId id="787" r:id="rId12"/>
    <p:sldId id="790" r:id="rId13"/>
    <p:sldId id="791" r:id="rId14"/>
    <p:sldId id="792" r:id="rId15"/>
    <p:sldId id="793" r:id="rId16"/>
    <p:sldId id="775" r:id="rId17"/>
    <p:sldId id="805" r:id="rId18"/>
    <p:sldId id="806" r:id="rId19"/>
    <p:sldId id="811" r:id="rId20"/>
    <p:sldId id="812" r:id="rId21"/>
    <p:sldId id="807" r:id="rId22"/>
    <p:sldId id="808" r:id="rId23"/>
    <p:sldId id="809" r:id="rId24"/>
    <p:sldId id="735" r:id="rId25"/>
    <p:sldId id="749" r:id="rId26"/>
    <p:sldId id="776" r:id="rId27"/>
    <p:sldId id="753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94" r:id="rId36"/>
    <p:sldId id="795" r:id="rId37"/>
    <p:sldId id="796" r:id="rId38"/>
    <p:sldId id="797" r:id="rId39"/>
    <p:sldId id="798" r:id="rId40"/>
    <p:sldId id="799" r:id="rId41"/>
    <p:sldId id="800" r:id="rId42"/>
    <p:sldId id="801" r:id="rId43"/>
    <p:sldId id="802" r:id="rId44"/>
    <p:sldId id="803" r:id="rId45"/>
    <p:sldId id="804" r:id="rId46"/>
    <p:sldId id="747" r:id="rId47"/>
    <p:sldId id="813" r:id="rId48"/>
    <p:sldId id="814" r:id="rId49"/>
  </p:sldIdLst>
  <p:sldSz cx="9144000" cy="6858000" type="screen4x3"/>
  <p:notesSz cx="6815138" cy="99425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8E"/>
    <a:srgbClr val="FFFF99"/>
    <a:srgbClr val="483018"/>
    <a:srgbClr val="573A1D"/>
    <a:srgbClr val="6E4924"/>
    <a:srgbClr val="996633"/>
    <a:srgbClr val="CCFF99"/>
    <a:srgbClr val="FFCC66"/>
    <a:srgbClr val="E2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774C8-8FD2-4050-8711-7B87E91EFB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AB7D388-303B-4D28-9FF0-B079A67AC0B6}">
      <dgm:prSet phldrT="[besedil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l-SI" sz="6000" b="1" dirty="0" smtClean="0">
              <a:solidFill>
                <a:schemeClr val="accent6"/>
              </a:solidFill>
              <a:latin typeface="Arial Rounded MT Bold" pitchFamily="34" charset="0"/>
            </a:rPr>
            <a:t>timsko delo</a:t>
          </a:r>
          <a:endParaRPr lang="sl-SI" sz="6000" b="1" dirty="0">
            <a:solidFill>
              <a:schemeClr val="accent6"/>
            </a:solidFill>
            <a:latin typeface="Arial Rounded MT Bold" pitchFamily="34" charset="0"/>
          </a:endParaRPr>
        </a:p>
      </dgm:t>
    </dgm:pt>
    <dgm:pt modelId="{0BA71118-9788-4126-ABC6-07841729F435}" type="parTrans" cxnId="{FB1597BE-B31C-4ADB-BBC9-5A4E86AC0CE7}">
      <dgm:prSet/>
      <dgm:spPr/>
      <dgm:t>
        <a:bodyPr/>
        <a:lstStyle/>
        <a:p>
          <a:endParaRPr lang="sl-SI"/>
        </a:p>
      </dgm:t>
    </dgm:pt>
    <dgm:pt modelId="{2BF33EF7-C033-4DF9-9BA0-3C89F28CA37C}" type="sibTrans" cxnId="{FB1597BE-B31C-4ADB-BBC9-5A4E86AC0CE7}">
      <dgm:prSet/>
      <dgm:spPr/>
      <dgm:t>
        <a:bodyPr/>
        <a:lstStyle/>
        <a:p>
          <a:endParaRPr lang="sl-SI"/>
        </a:p>
      </dgm:t>
    </dgm:pt>
    <dgm:pt modelId="{1F1FDB31-1538-48E3-8AF9-6C325FF52BE7}">
      <dgm:prSet phldrT="[besedilo]" custT="1"/>
      <dgm:spPr>
        <a:solidFill>
          <a:schemeClr val="accent6"/>
        </a:solidFill>
      </dgm:spPr>
      <dgm:t>
        <a:bodyPr/>
        <a:lstStyle/>
        <a:p>
          <a:r>
            <a:rPr lang="sl-SI" sz="4800" b="1" dirty="0" smtClean="0">
              <a:solidFill>
                <a:schemeClr val="bg1"/>
              </a:solidFill>
              <a:latin typeface="Arial Rounded MT Bold" pitchFamily="34" charset="0"/>
            </a:rPr>
            <a:t>sodelovalno poučevanje</a:t>
          </a:r>
          <a:endParaRPr lang="sl-SI" sz="48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DBE4FCA5-AD82-4464-8F50-014A968E5045}" type="parTrans" cxnId="{B2AD47E1-D2DB-438F-869A-481320CE8A77}">
      <dgm:prSet/>
      <dgm:spPr/>
      <dgm:t>
        <a:bodyPr/>
        <a:lstStyle/>
        <a:p>
          <a:endParaRPr lang="sl-SI"/>
        </a:p>
      </dgm:t>
    </dgm:pt>
    <dgm:pt modelId="{E7B03194-1A75-4386-82F6-52B6AAB4613D}" type="sibTrans" cxnId="{B2AD47E1-D2DB-438F-869A-481320CE8A77}">
      <dgm:prSet/>
      <dgm:spPr/>
      <dgm:t>
        <a:bodyPr/>
        <a:lstStyle/>
        <a:p>
          <a:endParaRPr lang="sl-SI"/>
        </a:p>
      </dgm:t>
    </dgm:pt>
    <dgm:pt modelId="{AC6BF4BE-F9D4-43D6-BD72-5E41299DB8CC}">
      <dgm:prSet phldrT="[besedil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l-SI" i="1" dirty="0" smtClean="0">
              <a:solidFill>
                <a:schemeClr val="accent6"/>
              </a:solidFill>
            </a:rPr>
            <a:t>drugo</a:t>
          </a:r>
          <a:endParaRPr lang="sl-SI" i="1" dirty="0">
            <a:solidFill>
              <a:schemeClr val="accent6"/>
            </a:solidFill>
          </a:endParaRPr>
        </a:p>
      </dgm:t>
    </dgm:pt>
    <dgm:pt modelId="{38DB0AE7-446E-4BCD-A36A-D6189BCF13CB}" type="parTrans" cxnId="{781038C7-A2C6-4085-B62F-87AF11C575A5}">
      <dgm:prSet/>
      <dgm:spPr/>
      <dgm:t>
        <a:bodyPr/>
        <a:lstStyle/>
        <a:p>
          <a:endParaRPr lang="sl-SI"/>
        </a:p>
      </dgm:t>
    </dgm:pt>
    <dgm:pt modelId="{DE7EFD46-8A38-46B1-8051-36E24E4CE708}" type="sibTrans" cxnId="{781038C7-A2C6-4085-B62F-87AF11C575A5}">
      <dgm:prSet/>
      <dgm:spPr/>
      <dgm:t>
        <a:bodyPr/>
        <a:lstStyle/>
        <a:p>
          <a:endParaRPr lang="sl-SI"/>
        </a:p>
      </dgm:t>
    </dgm:pt>
    <dgm:pt modelId="{E325E3AF-F3C5-473C-953D-4124E827DC2F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Arial Rounded MT Bold" pitchFamily="34" charset="0"/>
            </a:rPr>
            <a:t>TIMSKO POUČEVANJE</a:t>
          </a:r>
          <a:endParaRPr lang="sl-SI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36332AC1-48B2-4585-B857-18CE11A894EB}" type="parTrans" cxnId="{890FE432-A192-43AC-A910-0DADE9C4AFEF}">
      <dgm:prSet/>
      <dgm:spPr/>
      <dgm:t>
        <a:bodyPr/>
        <a:lstStyle/>
        <a:p>
          <a:endParaRPr lang="sl-SI"/>
        </a:p>
      </dgm:t>
    </dgm:pt>
    <dgm:pt modelId="{FAA6C480-C6B0-43A9-9ED8-1AE435AB1928}" type="sibTrans" cxnId="{890FE432-A192-43AC-A910-0DADE9C4AFEF}">
      <dgm:prSet/>
      <dgm:spPr/>
      <dgm:t>
        <a:bodyPr/>
        <a:lstStyle/>
        <a:p>
          <a:endParaRPr lang="sl-SI"/>
        </a:p>
      </dgm:t>
    </dgm:pt>
    <dgm:pt modelId="{74FF0DEB-F2A4-4886-B5D4-DF800D73D0AC}">
      <dgm:prSet phldrT="[besedil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l-SI" i="1" dirty="0" smtClean="0">
              <a:solidFill>
                <a:schemeClr val="accent6"/>
              </a:solidFill>
            </a:rPr>
            <a:t>drugo</a:t>
          </a:r>
          <a:endParaRPr lang="sl-SI" i="1" dirty="0">
            <a:solidFill>
              <a:schemeClr val="accent6"/>
            </a:solidFill>
          </a:endParaRPr>
        </a:p>
      </dgm:t>
    </dgm:pt>
    <dgm:pt modelId="{37A62763-E111-4364-B32C-1928C9BBEFCE}" type="parTrans" cxnId="{6A6E6324-4CCE-45FF-8831-958571A80E05}">
      <dgm:prSet/>
      <dgm:spPr/>
      <dgm:t>
        <a:bodyPr/>
        <a:lstStyle/>
        <a:p>
          <a:endParaRPr lang="sl-SI"/>
        </a:p>
      </dgm:t>
    </dgm:pt>
    <dgm:pt modelId="{406542CD-2E17-447A-BE7E-72C1971014B0}" type="sibTrans" cxnId="{6A6E6324-4CCE-45FF-8831-958571A80E05}">
      <dgm:prSet/>
      <dgm:spPr/>
      <dgm:t>
        <a:bodyPr/>
        <a:lstStyle/>
        <a:p>
          <a:endParaRPr lang="sl-SI"/>
        </a:p>
      </dgm:t>
    </dgm:pt>
    <dgm:pt modelId="{DB67DCC0-E347-4453-A7D6-B35417B0F8E1}">
      <dgm:prSet phldrT="[besedilo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sl-SI" i="1" dirty="0" smtClean="0">
              <a:solidFill>
                <a:schemeClr val="accent6"/>
              </a:solidFill>
            </a:rPr>
            <a:t>drugo</a:t>
          </a:r>
          <a:endParaRPr lang="sl-SI" i="1" dirty="0">
            <a:solidFill>
              <a:schemeClr val="accent6"/>
            </a:solidFill>
          </a:endParaRPr>
        </a:p>
      </dgm:t>
    </dgm:pt>
    <dgm:pt modelId="{D3E36668-5D5E-4069-9B39-E6D371596FD7}" type="parTrans" cxnId="{23C584FD-9A61-4C33-BE27-227D923A03AC}">
      <dgm:prSet/>
      <dgm:spPr/>
      <dgm:t>
        <a:bodyPr/>
        <a:lstStyle/>
        <a:p>
          <a:endParaRPr lang="sl-SI"/>
        </a:p>
      </dgm:t>
    </dgm:pt>
    <dgm:pt modelId="{ECE51C89-FD4E-4756-A4A0-89B4370C1130}" type="sibTrans" cxnId="{23C584FD-9A61-4C33-BE27-227D923A03AC}">
      <dgm:prSet/>
      <dgm:spPr/>
      <dgm:t>
        <a:bodyPr/>
        <a:lstStyle/>
        <a:p>
          <a:endParaRPr lang="sl-SI"/>
        </a:p>
      </dgm:t>
    </dgm:pt>
    <dgm:pt modelId="{C3925AE2-B0E5-4547-B226-173E6827C596}">
      <dgm:prSet custT="1"/>
      <dgm:spPr>
        <a:solidFill>
          <a:srgbClr val="C00000"/>
        </a:solidFill>
      </dgm:spPr>
      <dgm:t>
        <a:bodyPr/>
        <a:lstStyle/>
        <a:p>
          <a:r>
            <a:rPr lang="sl-SI" sz="2200" b="1" dirty="0" smtClean="0">
              <a:solidFill>
                <a:schemeClr val="bg1"/>
              </a:solidFill>
              <a:latin typeface="Arial Rounded MT Bold" pitchFamily="34" charset="0"/>
            </a:rPr>
            <a:t>timsko</a:t>
          </a:r>
          <a:r>
            <a:rPr lang="sl-SI" sz="2200" b="1" dirty="0" smtClean="0">
              <a:solidFill>
                <a:srgbClr val="C00000"/>
              </a:solidFill>
              <a:latin typeface="Arial Rounded MT Bold" pitchFamily="34" charset="0"/>
            </a:rPr>
            <a:t> </a:t>
          </a:r>
          <a:r>
            <a:rPr lang="sl-SI" sz="2200" b="1" dirty="0" smtClean="0">
              <a:solidFill>
                <a:schemeClr val="bg1"/>
              </a:solidFill>
              <a:latin typeface="Arial Rounded MT Bold" pitchFamily="34" charset="0"/>
            </a:rPr>
            <a:t>poučevanje tipa A</a:t>
          </a:r>
        </a:p>
        <a:p>
          <a:r>
            <a:rPr lang="sl-SI" sz="2000" b="1" dirty="0" smtClean="0">
              <a:solidFill>
                <a:schemeClr val="bg1"/>
              </a:solidFill>
              <a:latin typeface="Arial Rounded MT Bold" pitchFamily="34" charset="0"/>
            </a:rPr>
            <a:t>(interaktivno</a:t>
          </a:r>
          <a:r>
            <a:rPr lang="sl-SI" sz="2000" b="1" dirty="0" smtClean="0">
              <a:solidFill>
                <a:srgbClr val="C00000"/>
              </a:solidFill>
              <a:latin typeface="Arial Rounded MT Bold" pitchFamily="34" charset="0"/>
            </a:rPr>
            <a:t>)</a:t>
          </a:r>
          <a:endParaRPr lang="sl-SI" sz="2000" b="1" dirty="0">
            <a:solidFill>
              <a:srgbClr val="C00000"/>
            </a:solidFill>
            <a:latin typeface="Arial Rounded MT Bold" pitchFamily="34" charset="0"/>
          </a:endParaRPr>
        </a:p>
      </dgm:t>
    </dgm:pt>
    <dgm:pt modelId="{37850F71-6123-40B2-958A-1BBFCCF55AB5}" type="parTrans" cxnId="{45AB5FD4-5C98-4FE5-985B-D9D1AE486EB2}">
      <dgm:prSet/>
      <dgm:spPr/>
      <dgm:t>
        <a:bodyPr/>
        <a:lstStyle/>
        <a:p>
          <a:endParaRPr lang="sl-SI"/>
        </a:p>
      </dgm:t>
    </dgm:pt>
    <dgm:pt modelId="{862DC6F3-3016-4318-8FF6-210D24292D5A}" type="sibTrans" cxnId="{45AB5FD4-5C98-4FE5-985B-D9D1AE486EB2}">
      <dgm:prSet/>
      <dgm:spPr/>
      <dgm:t>
        <a:bodyPr/>
        <a:lstStyle/>
        <a:p>
          <a:endParaRPr lang="sl-SI"/>
        </a:p>
      </dgm:t>
    </dgm:pt>
    <dgm:pt modelId="{CC4609CC-E60C-438D-AB87-9DD691A87E96}">
      <dgm:prSet custT="1"/>
      <dgm:spPr>
        <a:solidFill>
          <a:schemeClr val="accent6"/>
        </a:solidFill>
      </dgm:spPr>
      <dgm:t>
        <a:bodyPr/>
        <a:lstStyle/>
        <a:p>
          <a:r>
            <a:rPr lang="sl-SI" sz="2200" b="1" dirty="0" smtClean="0">
              <a:solidFill>
                <a:schemeClr val="bg1"/>
              </a:solidFill>
              <a:latin typeface="Arial Rounded MT Bold" pitchFamily="34" charset="0"/>
            </a:rPr>
            <a:t>timsko poučevanje tipa B</a:t>
          </a:r>
        </a:p>
        <a:p>
          <a:r>
            <a:rPr lang="sl-SI" sz="1900" b="1" dirty="0" smtClean="0">
              <a:solidFill>
                <a:schemeClr val="bg1"/>
              </a:solidFill>
              <a:latin typeface="Arial Rounded MT Bold" pitchFamily="34" charset="0"/>
            </a:rPr>
            <a:t>( …rotacijsko)</a:t>
          </a:r>
          <a:endParaRPr lang="sl-SI" sz="1900" b="1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99A5F6CF-EE5E-4B53-BC37-5CCEE4965631}" type="parTrans" cxnId="{62CBAC81-9443-4965-B7C2-DB5BB1608728}">
      <dgm:prSet/>
      <dgm:spPr/>
      <dgm:t>
        <a:bodyPr/>
        <a:lstStyle/>
        <a:p>
          <a:endParaRPr lang="sl-SI"/>
        </a:p>
      </dgm:t>
    </dgm:pt>
    <dgm:pt modelId="{0B36A2C9-6E88-44B1-A63E-61777CCFD5AE}" type="sibTrans" cxnId="{62CBAC81-9443-4965-B7C2-DB5BB1608728}">
      <dgm:prSet/>
      <dgm:spPr/>
      <dgm:t>
        <a:bodyPr/>
        <a:lstStyle/>
        <a:p>
          <a:endParaRPr lang="sl-SI"/>
        </a:p>
      </dgm:t>
    </dgm:pt>
    <dgm:pt modelId="{00E2EE14-CAB8-4F6B-B4B4-7B1EC8D3ADA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l-SI" b="0" i="1" dirty="0" smtClean="0">
              <a:solidFill>
                <a:schemeClr val="accent6"/>
              </a:solidFill>
            </a:rPr>
            <a:t>drugo</a:t>
          </a:r>
          <a:endParaRPr lang="sl-SI" b="0" i="1" dirty="0">
            <a:solidFill>
              <a:schemeClr val="accent6"/>
            </a:solidFill>
          </a:endParaRPr>
        </a:p>
      </dgm:t>
    </dgm:pt>
    <dgm:pt modelId="{74984A4D-D99D-4184-8B2F-68155DCAE62A}" type="parTrans" cxnId="{382AA949-A33B-4F07-B79D-AD9730E22209}">
      <dgm:prSet/>
      <dgm:spPr/>
      <dgm:t>
        <a:bodyPr/>
        <a:lstStyle/>
        <a:p>
          <a:endParaRPr lang="sl-SI"/>
        </a:p>
      </dgm:t>
    </dgm:pt>
    <dgm:pt modelId="{1157DFFD-0BF2-41AA-B6F3-2FD2EA9935E0}" type="sibTrans" cxnId="{382AA949-A33B-4F07-B79D-AD9730E22209}">
      <dgm:prSet/>
      <dgm:spPr/>
      <dgm:t>
        <a:bodyPr/>
        <a:lstStyle/>
        <a:p>
          <a:endParaRPr lang="sl-SI"/>
        </a:p>
      </dgm:t>
    </dgm:pt>
    <dgm:pt modelId="{971FC634-4097-4688-A097-3EC6A9C5B01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l-SI" i="1" dirty="0" smtClean="0">
              <a:solidFill>
                <a:schemeClr val="accent6"/>
              </a:solidFill>
            </a:rPr>
            <a:t>drugo</a:t>
          </a:r>
          <a:endParaRPr lang="sl-SI" i="1" dirty="0">
            <a:solidFill>
              <a:schemeClr val="accent6"/>
            </a:solidFill>
          </a:endParaRPr>
        </a:p>
      </dgm:t>
    </dgm:pt>
    <dgm:pt modelId="{E144DC80-CD6E-45FA-867D-8782BD363CF9}" type="parTrans" cxnId="{00A366B7-8717-4CE5-AD20-28844712FD52}">
      <dgm:prSet/>
      <dgm:spPr/>
      <dgm:t>
        <a:bodyPr/>
        <a:lstStyle/>
        <a:p>
          <a:endParaRPr lang="sl-SI"/>
        </a:p>
      </dgm:t>
    </dgm:pt>
    <dgm:pt modelId="{A0139032-BA34-41A6-8AC8-CF96355D006B}" type="sibTrans" cxnId="{00A366B7-8717-4CE5-AD20-28844712FD52}">
      <dgm:prSet/>
      <dgm:spPr/>
      <dgm:t>
        <a:bodyPr/>
        <a:lstStyle/>
        <a:p>
          <a:endParaRPr lang="sl-SI"/>
        </a:p>
      </dgm:t>
    </dgm:pt>
    <dgm:pt modelId="{03FA0852-4DC9-44FF-BC7B-E573A8D2F09A}" type="pres">
      <dgm:prSet presAssocID="{794774C8-8FD2-4050-8711-7B87E91EFBB4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EB8BE9C8-C4AC-421C-AAAC-564585485ED9}" type="pres">
      <dgm:prSet presAssocID="{FAB7D388-303B-4D28-9FF0-B079A67AC0B6}" presName="vertOne" presStyleCnt="0"/>
      <dgm:spPr/>
    </dgm:pt>
    <dgm:pt modelId="{F571B1C6-5045-45D1-8540-8A94F6E10291}" type="pres">
      <dgm:prSet presAssocID="{FAB7D388-303B-4D28-9FF0-B079A67AC0B6}" presName="txOne" presStyleLbl="node0" presStyleIdx="0" presStyleCnt="1" custScaleY="5496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E8E6A2E-754B-4453-BEED-211C5BC08FF4}" type="pres">
      <dgm:prSet presAssocID="{FAB7D388-303B-4D28-9FF0-B079A67AC0B6}" presName="parTransOne" presStyleCnt="0"/>
      <dgm:spPr/>
    </dgm:pt>
    <dgm:pt modelId="{C09D60F0-9482-458E-A4A5-7629235E0FC9}" type="pres">
      <dgm:prSet presAssocID="{FAB7D388-303B-4D28-9FF0-B079A67AC0B6}" presName="horzOne" presStyleCnt="0"/>
      <dgm:spPr/>
    </dgm:pt>
    <dgm:pt modelId="{C1130F3D-512F-48D3-B211-C014AABB27F1}" type="pres">
      <dgm:prSet presAssocID="{1F1FDB31-1538-48E3-8AF9-6C325FF52BE7}" presName="vertTwo" presStyleCnt="0"/>
      <dgm:spPr/>
    </dgm:pt>
    <dgm:pt modelId="{18CA6CF4-2602-47C4-93A0-E6528B1F3A38}" type="pres">
      <dgm:prSet presAssocID="{1F1FDB31-1538-48E3-8AF9-6C325FF52B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7900450-3D6D-4F2B-BC5F-052C2FB5A207}" type="pres">
      <dgm:prSet presAssocID="{1F1FDB31-1538-48E3-8AF9-6C325FF52BE7}" presName="parTransTwo" presStyleCnt="0"/>
      <dgm:spPr/>
    </dgm:pt>
    <dgm:pt modelId="{0F926618-161C-4882-B255-80334F665338}" type="pres">
      <dgm:prSet presAssocID="{1F1FDB31-1538-48E3-8AF9-6C325FF52BE7}" presName="horzTwo" presStyleCnt="0"/>
      <dgm:spPr/>
    </dgm:pt>
    <dgm:pt modelId="{B9A1D2ED-781C-4B35-9771-EBE1F0CB0A6F}" type="pres">
      <dgm:prSet presAssocID="{AC6BF4BE-F9D4-43D6-BD72-5E41299DB8CC}" presName="vertThree" presStyleCnt="0"/>
      <dgm:spPr/>
    </dgm:pt>
    <dgm:pt modelId="{457388AF-1415-477A-ACB0-C20B5C9696E7}" type="pres">
      <dgm:prSet presAssocID="{AC6BF4BE-F9D4-43D6-BD72-5E41299DB8C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EEC1BA8-102B-4280-AD97-F0E26CA219DA}" type="pres">
      <dgm:prSet presAssocID="{AC6BF4BE-F9D4-43D6-BD72-5E41299DB8CC}" presName="parTransThree" presStyleCnt="0"/>
      <dgm:spPr/>
    </dgm:pt>
    <dgm:pt modelId="{D11D133B-3550-41B3-A905-D37817023E2B}" type="pres">
      <dgm:prSet presAssocID="{AC6BF4BE-F9D4-43D6-BD72-5E41299DB8CC}" presName="horzThree" presStyleCnt="0"/>
      <dgm:spPr/>
    </dgm:pt>
    <dgm:pt modelId="{5A1A3115-6534-4398-9B36-1A94976BE070}" type="pres">
      <dgm:prSet presAssocID="{00E2EE14-CAB8-4F6B-B4B4-7B1EC8D3ADAC}" presName="vertFour" presStyleCnt="0">
        <dgm:presLayoutVars>
          <dgm:chPref val="3"/>
        </dgm:presLayoutVars>
      </dgm:prSet>
      <dgm:spPr/>
    </dgm:pt>
    <dgm:pt modelId="{A6C4E406-9FD8-4565-87F1-2E0EEFD6DFFD}" type="pres">
      <dgm:prSet presAssocID="{00E2EE14-CAB8-4F6B-B4B4-7B1EC8D3ADAC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67FE89B-A9DD-4006-BD31-B752D09AA71A}" type="pres">
      <dgm:prSet presAssocID="{00E2EE14-CAB8-4F6B-B4B4-7B1EC8D3ADAC}" presName="horzFour" presStyleCnt="0"/>
      <dgm:spPr/>
    </dgm:pt>
    <dgm:pt modelId="{1955E53E-1B19-4AD6-9596-3417D8DBD3D3}" type="pres">
      <dgm:prSet presAssocID="{DE7EFD46-8A38-46B1-8051-36E24E4CE708}" presName="sibSpaceThree" presStyleCnt="0"/>
      <dgm:spPr/>
    </dgm:pt>
    <dgm:pt modelId="{EC4AECC1-CDE9-485A-8365-59B6AC116BC8}" type="pres">
      <dgm:prSet presAssocID="{E325E3AF-F3C5-473C-953D-4124E827DC2F}" presName="vertThree" presStyleCnt="0"/>
      <dgm:spPr/>
    </dgm:pt>
    <dgm:pt modelId="{1C0F997D-29D5-42D9-A1B7-81C5F9FF051F}" type="pres">
      <dgm:prSet presAssocID="{E325E3AF-F3C5-473C-953D-4124E827DC2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8BBEA48-4E08-40B2-B43E-1EC936D1B8FA}" type="pres">
      <dgm:prSet presAssocID="{E325E3AF-F3C5-473C-953D-4124E827DC2F}" presName="parTransThree" presStyleCnt="0"/>
      <dgm:spPr/>
    </dgm:pt>
    <dgm:pt modelId="{CF77AC76-FA33-48DB-BEA8-D9B65804DE1D}" type="pres">
      <dgm:prSet presAssocID="{E325E3AF-F3C5-473C-953D-4124E827DC2F}" presName="horzThree" presStyleCnt="0"/>
      <dgm:spPr/>
    </dgm:pt>
    <dgm:pt modelId="{FC775E4A-5E87-4DC0-A0E1-29E9EFA95FFB}" type="pres">
      <dgm:prSet presAssocID="{C3925AE2-B0E5-4547-B226-173E6827C596}" presName="vertFour" presStyleCnt="0">
        <dgm:presLayoutVars>
          <dgm:chPref val="3"/>
        </dgm:presLayoutVars>
      </dgm:prSet>
      <dgm:spPr/>
    </dgm:pt>
    <dgm:pt modelId="{C6810FE9-1C8A-4B21-9514-5C8A9B1D1EC3}" type="pres">
      <dgm:prSet presAssocID="{C3925AE2-B0E5-4547-B226-173E6827C596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BFA3991-E283-4C81-A4EB-F6DECB81C487}" type="pres">
      <dgm:prSet presAssocID="{C3925AE2-B0E5-4547-B226-173E6827C596}" presName="horzFour" presStyleCnt="0"/>
      <dgm:spPr/>
    </dgm:pt>
    <dgm:pt modelId="{2184C55F-CE5A-4E9B-96BE-1ED377C4A677}" type="pres">
      <dgm:prSet presAssocID="{862DC6F3-3016-4318-8FF6-210D24292D5A}" presName="sibSpaceFour" presStyleCnt="0"/>
      <dgm:spPr/>
    </dgm:pt>
    <dgm:pt modelId="{C2A6E8B2-0437-448D-A329-4A2C4585530A}" type="pres">
      <dgm:prSet presAssocID="{CC4609CC-E60C-438D-AB87-9DD691A87E96}" presName="vertFour" presStyleCnt="0">
        <dgm:presLayoutVars>
          <dgm:chPref val="3"/>
        </dgm:presLayoutVars>
      </dgm:prSet>
      <dgm:spPr/>
    </dgm:pt>
    <dgm:pt modelId="{C81469AA-12F2-4529-AAED-ADEB20ABC640}" type="pres">
      <dgm:prSet presAssocID="{CC4609CC-E60C-438D-AB87-9DD691A87E9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5843192-8009-49D9-A0F2-267C7B0FAFF3}" type="pres">
      <dgm:prSet presAssocID="{CC4609CC-E60C-438D-AB87-9DD691A87E96}" presName="horzFour" presStyleCnt="0"/>
      <dgm:spPr/>
    </dgm:pt>
    <dgm:pt modelId="{93DC5CD8-BE94-45B0-9A11-CA72DB5B06E5}" type="pres">
      <dgm:prSet presAssocID="{E7B03194-1A75-4386-82F6-52B6AAB4613D}" presName="sibSpaceTwo" presStyleCnt="0"/>
      <dgm:spPr/>
    </dgm:pt>
    <dgm:pt modelId="{42C0B9BF-1AA5-49F2-800D-811FDFA21308}" type="pres">
      <dgm:prSet presAssocID="{74FF0DEB-F2A4-4886-B5D4-DF800D73D0AC}" presName="vertTwo" presStyleCnt="0"/>
      <dgm:spPr/>
    </dgm:pt>
    <dgm:pt modelId="{4C4E7334-7A19-4196-A6FC-E2AAD4D3317E}" type="pres">
      <dgm:prSet presAssocID="{74FF0DEB-F2A4-4886-B5D4-DF800D73D0A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28BEFF3-3B8B-4A07-926D-CAA878767A8D}" type="pres">
      <dgm:prSet presAssocID="{74FF0DEB-F2A4-4886-B5D4-DF800D73D0AC}" presName="parTransTwo" presStyleCnt="0"/>
      <dgm:spPr/>
    </dgm:pt>
    <dgm:pt modelId="{E09F70C1-1E89-4F24-A4E3-5729449E8C40}" type="pres">
      <dgm:prSet presAssocID="{74FF0DEB-F2A4-4886-B5D4-DF800D73D0AC}" presName="horzTwo" presStyleCnt="0"/>
      <dgm:spPr/>
    </dgm:pt>
    <dgm:pt modelId="{D6592204-6254-499F-AF9D-BD1B04BD6DA5}" type="pres">
      <dgm:prSet presAssocID="{DB67DCC0-E347-4453-A7D6-B35417B0F8E1}" presName="vertThree" presStyleCnt="0"/>
      <dgm:spPr/>
    </dgm:pt>
    <dgm:pt modelId="{0D35DB9C-F4F9-4B44-BFE8-461DA7A8DBD0}" type="pres">
      <dgm:prSet presAssocID="{DB67DCC0-E347-4453-A7D6-B35417B0F8E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EE4F92B-A5E3-4EDE-8055-C2D9DE66E274}" type="pres">
      <dgm:prSet presAssocID="{DB67DCC0-E347-4453-A7D6-B35417B0F8E1}" presName="parTransThree" presStyleCnt="0"/>
      <dgm:spPr/>
    </dgm:pt>
    <dgm:pt modelId="{675A3707-4417-4656-A951-ECD8C829093E}" type="pres">
      <dgm:prSet presAssocID="{DB67DCC0-E347-4453-A7D6-B35417B0F8E1}" presName="horzThree" presStyleCnt="0"/>
      <dgm:spPr/>
    </dgm:pt>
    <dgm:pt modelId="{4DCC1994-6C5D-4A37-9EDE-DDBA428DB1AE}" type="pres">
      <dgm:prSet presAssocID="{971FC634-4097-4688-A097-3EC6A9C5B01E}" presName="vertFour" presStyleCnt="0">
        <dgm:presLayoutVars>
          <dgm:chPref val="3"/>
        </dgm:presLayoutVars>
      </dgm:prSet>
      <dgm:spPr/>
    </dgm:pt>
    <dgm:pt modelId="{BB9D963B-0CD5-4867-B280-F9CDB5C12D13}" type="pres">
      <dgm:prSet presAssocID="{971FC634-4097-4688-A097-3EC6A9C5B01E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D0ACAD8-7C20-4475-8EB3-DF06005E6BC4}" type="pres">
      <dgm:prSet presAssocID="{971FC634-4097-4688-A097-3EC6A9C5B01E}" presName="horzFour" presStyleCnt="0"/>
      <dgm:spPr/>
    </dgm:pt>
  </dgm:ptLst>
  <dgm:cxnLst>
    <dgm:cxn modelId="{5FF7D501-4A80-496F-B71C-89ADF9B55D33}" type="presOf" srcId="{1F1FDB31-1538-48E3-8AF9-6C325FF52BE7}" destId="{18CA6CF4-2602-47C4-93A0-E6528B1F3A38}" srcOrd="0" destOrd="0" presId="urn:microsoft.com/office/officeart/2005/8/layout/hierarchy4"/>
    <dgm:cxn modelId="{65B9E7A5-04D0-4AD4-97EC-5B4A6FF20FDB}" type="presOf" srcId="{DB67DCC0-E347-4453-A7D6-B35417B0F8E1}" destId="{0D35DB9C-F4F9-4B44-BFE8-461DA7A8DBD0}" srcOrd="0" destOrd="0" presId="urn:microsoft.com/office/officeart/2005/8/layout/hierarchy4"/>
    <dgm:cxn modelId="{6A6E6324-4CCE-45FF-8831-958571A80E05}" srcId="{FAB7D388-303B-4D28-9FF0-B079A67AC0B6}" destId="{74FF0DEB-F2A4-4886-B5D4-DF800D73D0AC}" srcOrd="1" destOrd="0" parTransId="{37A62763-E111-4364-B32C-1928C9BBEFCE}" sibTransId="{406542CD-2E17-447A-BE7E-72C1971014B0}"/>
    <dgm:cxn modelId="{FB1597BE-B31C-4ADB-BBC9-5A4E86AC0CE7}" srcId="{794774C8-8FD2-4050-8711-7B87E91EFBB4}" destId="{FAB7D388-303B-4D28-9FF0-B079A67AC0B6}" srcOrd="0" destOrd="0" parTransId="{0BA71118-9788-4126-ABC6-07841729F435}" sibTransId="{2BF33EF7-C033-4DF9-9BA0-3C89F28CA37C}"/>
    <dgm:cxn modelId="{62CBAC81-9443-4965-B7C2-DB5BB1608728}" srcId="{E325E3AF-F3C5-473C-953D-4124E827DC2F}" destId="{CC4609CC-E60C-438D-AB87-9DD691A87E96}" srcOrd="1" destOrd="0" parTransId="{99A5F6CF-EE5E-4B53-BC37-5CCEE4965631}" sibTransId="{0B36A2C9-6E88-44B1-A63E-61777CCFD5AE}"/>
    <dgm:cxn modelId="{5C422CC0-72EF-44CC-87E5-01114CB0504F}" type="presOf" srcId="{74FF0DEB-F2A4-4886-B5D4-DF800D73D0AC}" destId="{4C4E7334-7A19-4196-A6FC-E2AAD4D3317E}" srcOrd="0" destOrd="0" presId="urn:microsoft.com/office/officeart/2005/8/layout/hierarchy4"/>
    <dgm:cxn modelId="{297EB206-B2C6-4BCE-A2ED-3F7714EDDAC5}" type="presOf" srcId="{AC6BF4BE-F9D4-43D6-BD72-5E41299DB8CC}" destId="{457388AF-1415-477A-ACB0-C20B5C9696E7}" srcOrd="0" destOrd="0" presId="urn:microsoft.com/office/officeart/2005/8/layout/hierarchy4"/>
    <dgm:cxn modelId="{5AFFA20D-F8FC-4273-8BB0-3972085DB75D}" type="presOf" srcId="{CC4609CC-E60C-438D-AB87-9DD691A87E96}" destId="{C81469AA-12F2-4529-AAED-ADEB20ABC640}" srcOrd="0" destOrd="0" presId="urn:microsoft.com/office/officeart/2005/8/layout/hierarchy4"/>
    <dgm:cxn modelId="{E5727B31-842C-44D6-AB6E-7121B8BF974B}" type="presOf" srcId="{C3925AE2-B0E5-4547-B226-173E6827C596}" destId="{C6810FE9-1C8A-4B21-9514-5C8A9B1D1EC3}" srcOrd="0" destOrd="0" presId="urn:microsoft.com/office/officeart/2005/8/layout/hierarchy4"/>
    <dgm:cxn modelId="{382AA949-A33B-4F07-B79D-AD9730E22209}" srcId="{AC6BF4BE-F9D4-43D6-BD72-5E41299DB8CC}" destId="{00E2EE14-CAB8-4F6B-B4B4-7B1EC8D3ADAC}" srcOrd="0" destOrd="0" parTransId="{74984A4D-D99D-4184-8B2F-68155DCAE62A}" sibTransId="{1157DFFD-0BF2-41AA-B6F3-2FD2EA9935E0}"/>
    <dgm:cxn modelId="{16197F3A-B25F-455C-9929-2126EF1C5EA3}" type="presOf" srcId="{FAB7D388-303B-4D28-9FF0-B079A67AC0B6}" destId="{F571B1C6-5045-45D1-8540-8A94F6E10291}" srcOrd="0" destOrd="0" presId="urn:microsoft.com/office/officeart/2005/8/layout/hierarchy4"/>
    <dgm:cxn modelId="{00A366B7-8717-4CE5-AD20-28844712FD52}" srcId="{DB67DCC0-E347-4453-A7D6-B35417B0F8E1}" destId="{971FC634-4097-4688-A097-3EC6A9C5B01E}" srcOrd="0" destOrd="0" parTransId="{E144DC80-CD6E-45FA-867D-8782BD363CF9}" sibTransId="{A0139032-BA34-41A6-8AC8-CF96355D006B}"/>
    <dgm:cxn modelId="{45AB5FD4-5C98-4FE5-985B-D9D1AE486EB2}" srcId="{E325E3AF-F3C5-473C-953D-4124E827DC2F}" destId="{C3925AE2-B0E5-4547-B226-173E6827C596}" srcOrd="0" destOrd="0" parTransId="{37850F71-6123-40B2-958A-1BBFCCF55AB5}" sibTransId="{862DC6F3-3016-4318-8FF6-210D24292D5A}"/>
    <dgm:cxn modelId="{890FE432-A192-43AC-A910-0DADE9C4AFEF}" srcId="{1F1FDB31-1538-48E3-8AF9-6C325FF52BE7}" destId="{E325E3AF-F3C5-473C-953D-4124E827DC2F}" srcOrd="1" destOrd="0" parTransId="{36332AC1-48B2-4585-B857-18CE11A894EB}" sibTransId="{FAA6C480-C6B0-43A9-9ED8-1AE435AB1928}"/>
    <dgm:cxn modelId="{781038C7-A2C6-4085-B62F-87AF11C575A5}" srcId="{1F1FDB31-1538-48E3-8AF9-6C325FF52BE7}" destId="{AC6BF4BE-F9D4-43D6-BD72-5E41299DB8CC}" srcOrd="0" destOrd="0" parTransId="{38DB0AE7-446E-4BCD-A36A-D6189BCF13CB}" sibTransId="{DE7EFD46-8A38-46B1-8051-36E24E4CE708}"/>
    <dgm:cxn modelId="{7BAF6498-284F-4314-8573-106951292A40}" type="presOf" srcId="{971FC634-4097-4688-A097-3EC6A9C5B01E}" destId="{BB9D963B-0CD5-4867-B280-F9CDB5C12D13}" srcOrd="0" destOrd="0" presId="urn:microsoft.com/office/officeart/2005/8/layout/hierarchy4"/>
    <dgm:cxn modelId="{5EAF7DDD-0817-4964-81F7-A2A51E1F04E1}" type="presOf" srcId="{00E2EE14-CAB8-4F6B-B4B4-7B1EC8D3ADAC}" destId="{A6C4E406-9FD8-4565-87F1-2E0EEFD6DFFD}" srcOrd="0" destOrd="0" presId="urn:microsoft.com/office/officeart/2005/8/layout/hierarchy4"/>
    <dgm:cxn modelId="{2CEE9D1D-103A-46BF-A4A2-54C764AAB34F}" type="presOf" srcId="{794774C8-8FD2-4050-8711-7B87E91EFBB4}" destId="{03FA0852-4DC9-44FF-BC7B-E573A8D2F09A}" srcOrd="0" destOrd="0" presId="urn:microsoft.com/office/officeart/2005/8/layout/hierarchy4"/>
    <dgm:cxn modelId="{B2AD47E1-D2DB-438F-869A-481320CE8A77}" srcId="{FAB7D388-303B-4D28-9FF0-B079A67AC0B6}" destId="{1F1FDB31-1538-48E3-8AF9-6C325FF52BE7}" srcOrd="0" destOrd="0" parTransId="{DBE4FCA5-AD82-4464-8F50-014A968E5045}" sibTransId="{E7B03194-1A75-4386-82F6-52B6AAB4613D}"/>
    <dgm:cxn modelId="{D287B44D-DEB2-46C7-BFA3-D64038AB832A}" type="presOf" srcId="{E325E3AF-F3C5-473C-953D-4124E827DC2F}" destId="{1C0F997D-29D5-42D9-A1B7-81C5F9FF051F}" srcOrd="0" destOrd="0" presId="urn:microsoft.com/office/officeart/2005/8/layout/hierarchy4"/>
    <dgm:cxn modelId="{23C584FD-9A61-4C33-BE27-227D923A03AC}" srcId="{74FF0DEB-F2A4-4886-B5D4-DF800D73D0AC}" destId="{DB67DCC0-E347-4453-A7D6-B35417B0F8E1}" srcOrd="0" destOrd="0" parTransId="{D3E36668-5D5E-4069-9B39-E6D371596FD7}" sibTransId="{ECE51C89-FD4E-4756-A4A0-89B4370C1130}"/>
    <dgm:cxn modelId="{9A3000D7-F8B1-4709-95F2-F319613C9909}" type="presParOf" srcId="{03FA0852-4DC9-44FF-BC7B-E573A8D2F09A}" destId="{EB8BE9C8-C4AC-421C-AAAC-564585485ED9}" srcOrd="0" destOrd="0" presId="urn:microsoft.com/office/officeart/2005/8/layout/hierarchy4"/>
    <dgm:cxn modelId="{79600AB2-7249-4B36-8E78-00C4D11BF47F}" type="presParOf" srcId="{EB8BE9C8-C4AC-421C-AAAC-564585485ED9}" destId="{F571B1C6-5045-45D1-8540-8A94F6E10291}" srcOrd="0" destOrd="0" presId="urn:microsoft.com/office/officeart/2005/8/layout/hierarchy4"/>
    <dgm:cxn modelId="{6B4DA6DA-84F2-4627-99A9-F05576D962CF}" type="presParOf" srcId="{EB8BE9C8-C4AC-421C-AAAC-564585485ED9}" destId="{9E8E6A2E-754B-4453-BEED-211C5BC08FF4}" srcOrd="1" destOrd="0" presId="urn:microsoft.com/office/officeart/2005/8/layout/hierarchy4"/>
    <dgm:cxn modelId="{6C0813F7-8307-4718-8B58-C98B2C69C28B}" type="presParOf" srcId="{EB8BE9C8-C4AC-421C-AAAC-564585485ED9}" destId="{C09D60F0-9482-458E-A4A5-7629235E0FC9}" srcOrd="2" destOrd="0" presId="urn:microsoft.com/office/officeart/2005/8/layout/hierarchy4"/>
    <dgm:cxn modelId="{908DB99B-A8A4-4937-A42A-FD84C9D01444}" type="presParOf" srcId="{C09D60F0-9482-458E-A4A5-7629235E0FC9}" destId="{C1130F3D-512F-48D3-B211-C014AABB27F1}" srcOrd="0" destOrd="0" presId="urn:microsoft.com/office/officeart/2005/8/layout/hierarchy4"/>
    <dgm:cxn modelId="{3CE1E986-8F58-4456-B00A-CCF7888C4655}" type="presParOf" srcId="{C1130F3D-512F-48D3-B211-C014AABB27F1}" destId="{18CA6CF4-2602-47C4-93A0-E6528B1F3A38}" srcOrd="0" destOrd="0" presId="urn:microsoft.com/office/officeart/2005/8/layout/hierarchy4"/>
    <dgm:cxn modelId="{EE9EFE0A-2DF1-4F45-92F7-4B5DE4CCE361}" type="presParOf" srcId="{C1130F3D-512F-48D3-B211-C014AABB27F1}" destId="{D7900450-3D6D-4F2B-BC5F-052C2FB5A207}" srcOrd="1" destOrd="0" presId="urn:microsoft.com/office/officeart/2005/8/layout/hierarchy4"/>
    <dgm:cxn modelId="{527E6B82-3409-470C-9F42-DB8585BCC90F}" type="presParOf" srcId="{C1130F3D-512F-48D3-B211-C014AABB27F1}" destId="{0F926618-161C-4882-B255-80334F665338}" srcOrd="2" destOrd="0" presId="urn:microsoft.com/office/officeart/2005/8/layout/hierarchy4"/>
    <dgm:cxn modelId="{85C19F0E-577C-492B-9860-8FEBA75F1E0B}" type="presParOf" srcId="{0F926618-161C-4882-B255-80334F665338}" destId="{B9A1D2ED-781C-4B35-9771-EBE1F0CB0A6F}" srcOrd="0" destOrd="0" presId="urn:microsoft.com/office/officeart/2005/8/layout/hierarchy4"/>
    <dgm:cxn modelId="{F79AA6D3-7007-4EA3-9359-F6FAB45CA8E2}" type="presParOf" srcId="{B9A1D2ED-781C-4B35-9771-EBE1F0CB0A6F}" destId="{457388AF-1415-477A-ACB0-C20B5C9696E7}" srcOrd="0" destOrd="0" presId="urn:microsoft.com/office/officeart/2005/8/layout/hierarchy4"/>
    <dgm:cxn modelId="{7EF132E7-5D05-4821-9AB1-164DA569FB21}" type="presParOf" srcId="{B9A1D2ED-781C-4B35-9771-EBE1F0CB0A6F}" destId="{4EEC1BA8-102B-4280-AD97-F0E26CA219DA}" srcOrd="1" destOrd="0" presId="urn:microsoft.com/office/officeart/2005/8/layout/hierarchy4"/>
    <dgm:cxn modelId="{9C62E8B7-109C-4DF4-AB95-7B2DC7B49B82}" type="presParOf" srcId="{B9A1D2ED-781C-4B35-9771-EBE1F0CB0A6F}" destId="{D11D133B-3550-41B3-A905-D37817023E2B}" srcOrd="2" destOrd="0" presId="urn:microsoft.com/office/officeart/2005/8/layout/hierarchy4"/>
    <dgm:cxn modelId="{635409B5-AB71-4797-B9B7-8DDF4B311887}" type="presParOf" srcId="{D11D133B-3550-41B3-A905-D37817023E2B}" destId="{5A1A3115-6534-4398-9B36-1A94976BE070}" srcOrd="0" destOrd="0" presId="urn:microsoft.com/office/officeart/2005/8/layout/hierarchy4"/>
    <dgm:cxn modelId="{828ECCA7-BC7A-40FB-B5A1-4A757CF3C94E}" type="presParOf" srcId="{5A1A3115-6534-4398-9B36-1A94976BE070}" destId="{A6C4E406-9FD8-4565-87F1-2E0EEFD6DFFD}" srcOrd="0" destOrd="0" presId="urn:microsoft.com/office/officeart/2005/8/layout/hierarchy4"/>
    <dgm:cxn modelId="{9C36FD75-347E-46CA-BF07-7980D4FC4965}" type="presParOf" srcId="{5A1A3115-6534-4398-9B36-1A94976BE070}" destId="{467FE89B-A9DD-4006-BD31-B752D09AA71A}" srcOrd="1" destOrd="0" presId="urn:microsoft.com/office/officeart/2005/8/layout/hierarchy4"/>
    <dgm:cxn modelId="{E0A6DFB2-88BA-4822-8AC9-33E3796CAC49}" type="presParOf" srcId="{0F926618-161C-4882-B255-80334F665338}" destId="{1955E53E-1B19-4AD6-9596-3417D8DBD3D3}" srcOrd="1" destOrd="0" presId="urn:microsoft.com/office/officeart/2005/8/layout/hierarchy4"/>
    <dgm:cxn modelId="{3FDC6EC9-DB10-4425-81C5-359FBCE50F67}" type="presParOf" srcId="{0F926618-161C-4882-B255-80334F665338}" destId="{EC4AECC1-CDE9-485A-8365-59B6AC116BC8}" srcOrd="2" destOrd="0" presId="urn:microsoft.com/office/officeart/2005/8/layout/hierarchy4"/>
    <dgm:cxn modelId="{4A7A9267-1503-46D6-A3A5-BAFB4E54BB79}" type="presParOf" srcId="{EC4AECC1-CDE9-485A-8365-59B6AC116BC8}" destId="{1C0F997D-29D5-42D9-A1B7-81C5F9FF051F}" srcOrd="0" destOrd="0" presId="urn:microsoft.com/office/officeart/2005/8/layout/hierarchy4"/>
    <dgm:cxn modelId="{1C3BFEC0-3326-4CF6-8986-D38B013D5FDC}" type="presParOf" srcId="{EC4AECC1-CDE9-485A-8365-59B6AC116BC8}" destId="{58BBEA48-4E08-40B2-B43E-1EC936D1B8FA}" srcOrd="1" destOrd="0" presId="urn:microsoft.com/office/officeart/2005/8/layout/hierarchy4"/>
    <dgm:cxn modelId="{D5FB851A-35DD-404F-9DA2-B454306B3196}" type="presParOf" srcId="{EC4AECC1-CDE9-485A-8365-59B6AC116BC8}" destId="{CF77AC76-FA33-48DB-BEA8-D9B65804DE1D}" srcOrd="2" destOrd="0" presId="urn:microsoft.com/office/officeart/2005/8/layout/hierarchy4"/>
    <dgm:cxn modelId="{0A10D6C0-5ED9-4639-B78F-856B8D2992E5}" type="presParOf" srcId="{CF77AC76-FA33-48DB-BEA8-D9B65804DE1D}" destId="{FC775E4A-5E87-4DC0-A0E1-29E9EFA95FFB}" srcOrd="0" destOrd="0" presId="urn:microsoft.com/office/officeart/2005/8/layout/hierarchy4"/>
    <dgm:cxn modelId="{89AE176F-872F-4316-91E4-D4C18DD6D80A}" type="presParOf" srcId="{FC775E4A-5E87-4DC0-A0E1-29E9EFA95FFB}" destId="{C6810FE9-1C8A-4B21-9514-5C8A9B1D1EC3}" srcOrd="0" destOrd="0" presId="urn:microsoft.com/office/officeart/2005/8/layout/hierarchy4"/>
    <dgm:cxn modelId="{1F71532B-985D-4F62-A30D-DC6700C9D613}" type="presParOf" srcId="{FC775E4A-5E87-4DC0-A0E1-29E9EFA95FFB}" destId="{4BFA3991-E283-4C81-A4EB-F6DECB81C487}" srcOrd="1" destOrd="0" presId="urn:microsoft.com/office/officeart/2005/8/layout/hierarchy4"/>
    <dgm:cxn modelId="{756B56FE-1250-4825-AB69-F400BDA4641F}" type="presParOf" srcId="{CF77AC76-FA33-48DB-BEA8-D9B65804DE1D}" destId="{2184C55F-CE5A-4E9B-96BE-1ED377C4A677}" srcOrd="1" destOrd="0" presId="urn:microsoft.com/office/officeart/2005/8/layout/hierarchy4"/>
    <dgm:cxn modelId="{881D07E5-1A05-4F21-9631-4CE91CF87871}" type="presParOf" srcId="{CF77AC76-FA33-48DB-BEA8-D9B65804DE1D}" destId="{C2A6E8B2-0437-448D-A329-4A2C4585530A}" srcOrd="2" destOrd="0" presId="urn:microsoft.com/office/officeart/2005/8/layout/hierarchy4"/>
    <dgm:cxn modelId="{DF1F6754-9B19-43E8-9764-08D6CCA2A0CA}" type="presParOf" srcId="{C2A6E8B2-0437-448D-A329-4A2C4585530A}" destId="{C81469AA-12F2-4529-AAED-ADEB20ABC640}" srcOrd="0" destOrd="0" presId="urn:microsoft.com/office/officeart/2005/8/layout/hierarchy4"/>
    <dgm:cxn modelId="{6889EE99-693E-4553-9519-2064E7EDF8EF}" type="presParOf" srcId="{C2A6E8B2-0437-448D-A329-4A2C4585530A}" destId="{B5843192-8009-49D9-A0F2-267C7B0FAFF3}" srcOrd="1" destOrd="0" presId="urn:microsoft.com/office/officeart/2005/8/layout/hierarchy4"/>
    <dgm:cxn modelId="{6B974237-E691-4A90-8992-BB966FB0BEAA}" type="presParOf" srcId="{C09D60F0-9482-458E-A4A5-7629235E0FC9}" destId="{93DC5CD8-BE94-45B0-9A11-CA72DB5B06E5}" srcOrd="1" destOrd="0" presId="urn:microsoft.com/office/officeart/2005/8/layout/hierarchy4"/>
    <dgm:cxn modelId="{46CD8E18-A783-45F1-8791-344A1AED911C}" type="presParOf" srcId="{C09D60F0-9482-458E-A4A5-7629235E0FC9}" destId="{42C0B9BF-1AA5-49F2-800D-811FDFA21308}" srcOrd="2" destOrd="0" presId="urn:microsoft.com/office/officeart/2005/8/layout/hierarchy4"/>
    <dgm:cxn modelId="{1725C0BD-A737-47C0-A1AC-55071EB888E2}" type="presParOf" srcId="{42C0B9BF-1AA5-49F2-800D-811FDFA21308}" destId="{4C4E7334-7A19-4196-A6FC-E2AAD4D3317E}" srcOrd="0" destOrd="0" presId="urn:microsoft.com/office/officeart/2005/8/layout/hierarchy4"/>
    <dgm:cxn modelId="{1B98A168-F822-4ECD-9686-EF012D5A26D0}" type="presParOf" srcId="{42C0B9BF-1AA5-49F2-800D-811FDFA21308}" destId="{A28BEFF3-3B8B-4A07-926D-CAA878767A8D}" srcOrd="1" destOrd="0" presId="urn:microsoft.com/office/officeart/2005/8/layout/hierarchy4"/>
    <dgm:cxn modelId="{EE737E19-3A09-4E2B-83E5-4166827A0409}" type="presParOf" srcId="{42C0B9BF-1AA5-49F2-800D-811FDFA21308}" destId="{E09F70C1-1E89-4F24-A4E3-5729449E8C40}" srcOrd="2" destOrd="0" presId="urn:microsoft.com/office/officeart/2005/8/layout/hierarchy4"/>
    <dgm:cxn modelId="{106E8823-E822-4601-B188-7F50B90EC022}" type="presParOf" srcId="{E09F70C1-1E89-4F24-A4E3-5729449E8C40}" destId="{D6592204-6254-499F-AF9D-BD1B04BD6DA5}" srcOrd="0" destOrd="0" presId="urn:microsoft.com/office/officeart/2005/8/layout/hierarchy4"/>
    <dgm:cxn modelId="{2F9B44F0-7618-4FE6-9CEA-87E265E34818}" type="presParOf" srcId="{D6592204-6254-499F-AF9D-BD1B04BD6DA5}" destId="{0D35DB9C-F4F9-4B44-BFE8-461DA7A8DBD0}" srcOrd="0" destOrd="0" presId="urn:microsoft.com/office/officeart/2005/8/layout/hierarchy4"/>
    <dgm:cxn modelId="{41670EAE-E1E4-4779-B46D-7A53D3330FA7}" type="presParOf" srcId="{D6592204-6254-499F-AF9D-BD1B04BD6DA5}" destId="{EEE4F92B-A5E3-4EDE-8055-C2D9DE66E274}" srcOrd="1" destOrd="0" presId="urn:microsoft.com/office/officeart/2005/8/layout/hierarchy4"/>
    <dgm:cxn modelId="{5CB2AEFF-1780-42EB-80B4-4414397928B4}" type="presParOf" srcId="{D6592204-6254-499F-AF9D-BD1B04BD6DA5}" destId="{675A3707-4417-4656-A951-ECD8C829093E}" srcOrd="2" destOrd="0" presId="urn:microsoft.com/office/officeart/2005/8/layout/hierarchy4"/>
    <dgm:cxn modelId="{9D7006F8-F10C-422E-8312-BCFCDC56F90C}" type="presParOf" srcId="{675A3707-4417-4656-A951-ECD8C829093E}" destId="{4DCC1994-6C5D-4A37-9EDE-DDBA428DB1AE}" srcOrd="0" destOrd="0" presId="urn:microsoft.com/office/officeart/2005/8/layout/hierarchy4"/>
    <dgm:cxn modelId="{3B3D942C-F4E2-4DB6-BF99-D0C6C111662E}" type="presParOf" srcId="{4DCC1994-6C5D-4A37-9EDE-DDBA428DB1AE}" destId="{BB9D963B-0CD5-4867-B280-F9CDB5C12D13}" srcOrd="0" destOrd="0" presId="urn:microsoft.com/office/officeart/2005/8/layout/hierarchy4"/>
    <dgm:cxn modelId="{61F73041-3D8A-45D2-8C5D-F28185F10803}" type="presParOf" srcId="{4DCC1994-6C5D-4A37-9EDE-DDBA428DB1AE}" destId="{BD0ACAD8-7C20-4475-8EB3-DF06005E6B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57599-D257-4056-8373-2C4EA899212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8DE8BCF-A587-4364-8F08-510C2C0E14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4</a:t>
          </a: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. Izvajanje</a:t>
          </a:r>
        </a:p>
      </dgm:t>
    </dgm:pt>
    <dgm:pt modelId="{58B070DC-F41F-4FAF-A965-E28223DF2DEA}" type="parTrans" cxnId="{8279AEEA-5D84-44CC-81A8-59C66E6DE4C7}">
      <dgm:prSet/>
      <dgm:spPr/>
      <dgm:t>
        <a:bodyPr/>
        <a:lstStyle/>
        <a:p>
          <a:endParaRPr lang="sl-SI"/>
        </a:p>
      </dgm:t>
    </dgm:pt>
    <dgm:pt modelId="{2E8EAF6B-6BCE-4D7C-92D3-150E8415082C}" type="sibTrans" cxnId="{8279AEEA-5D84-44CC-81A8-59C66E6DE4C7}">
      <dgm:prSet/>
      <dgm:spPr/>
      <dgm:t>
        <a:bodyPr/>
        <a:lstStyle/>
        <a:p>
          <a:endParaRPr lang="sl-SI"/>
        </a:p>
      </dgm:t>
    </dgm:pt>
    <dgm:pt modelId="{B5C27F8C-B4B2-4040-A1F5-F3E041C9F27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5.</a:t>
          </a:r>
          <a:r>
            <a:rPr kumimoji="0" lang="sl-S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Preverjanje</a:t>
          </a:r>
        </a:p>
      </dgm:t>
    </dgm:pt>
    <dgm:pt modelId="{0988602A-F9B6-46B9-8D27-6447104BEC03}" type="parTrans" cxnId="{5876012E-B791-4FC2-8D82-1F52592E1769}">
      <dgm:prSet/>
      <dgm:spPr/>
      <dgm:t>
        <a:bodyPr/>
        <a:lstStyle/>
        <a:p>
          <a:endParaRPr lang="sl-SI"/>
        </a:p>
      </dgm:t>
    </dgm:pt>
    <dgm:pt modelId="{CE9510DC-F8DF-4B4E-A34F-C95A5F1F905D}" type="sibTrans" cxnId="{5876012E-B791-4FC2-8D82-1F52592E1769}">
      <dgm:prSet/>
      <dgm:spPr/>
      <dgm:t>
        <a:bodyPr/>
        <a:lstStyle/>
        <a:p>
          <a:endParaRPr lang="sl-SI"/>
        </a:p>
      </dgm:t>
    </dgm:pt>
    <dgm:pt modelId="{60F965E5-79BF-4BEE-929E-D016C570C3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6.</a:t>
          </a:r>
          <a:r>
            <a:rPr kumimoji="0" lang="sl-S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Predstavitev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rezultatov</a:t>
          </a:r>
        </a:p>
      </dgm:t>
    </dgm:pt>
    <dgm:pt modelId="{C9F70C79-289B-465D-86E0-E1EDDA3444E9}" type="parTrans" cxnId="{494B7300-29F1-4A2E-B2B4-7A22BAAA09A2}">
      <dgm:prSet/>
      <dgm:spPr/>
      <dgm:t>
        <a:bodyPr/>
        <a:lstStyle/>
        <a:p>
          <a:endParaRPr lang="sl-SI"/>
        </a:p>
      </dgm:t>
    </dgm:pt>
    <dgm:pt modelId="{A7A2C747-8FC6-4CD2-B70B-AC476A39BB61}" type="sibTrans" cxnId="{494B7300-29F1-4A2E-B2B4-7A22BAAA09A2}">
      <dgm:prSet/>
      <dgm:spPr/>
      <dgm:t>
        <a:bodyPr/>
        <a:lstStyle/>
        <a:p>
          <a:endParaRPr lang="sl-SI"/>
        </a:p>
      </dgm:t>
    </dgm:pt>
    <dgm:pt modelId="{ABD7BF2E-0D24-427A-8B2F-EF8E525627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7.</a:t>
          </a:r>
          <a:r>
            <a:rPr kumimoji="0" lang="sl-S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Vrednotenje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poteka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 rezultatov</a:t>
          </a:r>
        </a:p>
      </dgm:t>
    </dgm:pt>
    <dgm:pt modelId="{63162C38-50D1-40AB-AC37-3D35E5B55AE0}" type="parTrans" cxnId="{30F085C4-749D-48F5-A9AE-3714A04C12FD}">
      <dgm:prSet/>
      <dgm:spPr/>
      <dgm:t>
        <a:bodyPr/>
        <a:lstStyle/>
        <a:p>
          <a:endParaRPr lang="sl-SI"/>
        </a:p>
      </dgm:t>
    </dgm:pt>
    <dgm:pt modelId="{F722DAD3-73C7-48F4-A665-21F6F009C40D}" type="sibTrans" cxnId="{30F085C4-749D-48F5-A9AE-3714A04C12FD}">
      <dgm:prSet/>
      <dgm:spPr/>
      <dgm:t>
        <a:bodyPr/>
        <a:lstStyle/>
        <a:p>
          <a:endParaRPr lang="sl-SI"/>
        </a:p>
      </dgm:t>
    </dgm:pt>
    <dgm:pt modelId="{AE45EF93-D838-4508-A880-6F080807E2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1. Zbiranje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informacij</a:t>
          </a:r>
        </a:p>
      </dgm:t>
    </dgm:pt>
    <dgm:pt modelId="{74273E12-7CFC-427A-AE2A-8DB1F6AB3958}" type="parTrans" cxnId="{6A330847-10C0-453C-B3D1-E1F0FD409770}">
      <dgm:prSet/>
      <dgm:spPr/>
      <dgm:t>
        <a:bodyPr/>
        <a:lstStyle/>
        <a:p>
          <a:endParaRPr lang="sl-SI"/>
        </a:p>
      </dgm:t>
    </dgm:pt>
    <dgm:pt modelId="{72545D61-4048-4380-993B-7CB916F2E32A}" type="sibTrans" cxnId="{6A330847-10C0-453C-B3D1-E1F0FD409770}">
      <dgm:prSet/>
      <dgm:spPr/>
      <dgm:t>
        <a:bodyPr/>
        <a:lstStyle/>
        <a:p>
          <a:endParaRPr lang="sl-SI"/>
        </a:p>
      </dgm:t>
    </dgm:pt>
    <dgm:pt modelId="{7E72D529-C2C7-4191-8E73-C07160D1D3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2. Načrtovanje</a:t>
          </a:r>
        </a:p>
      </dgm:t>
    </dgm:pt>
    <dgm:pt modelId="{8C3A3075-7AC3-4F25-BB4B-6FC1B6AD20DD}" type="parTrans" cxnId="{3E95074A-EC37-47C1-B17A-F6083F956D96}">
      <dgm:prSet/>
      <dgm:spPr/>
      <dgm:t>
        <a:bodyPr/>
        <a:lstStyle/>
        <a:p>
          <a:endParaRPr lang="sl-SI"/>
        </a:p>
      </dgm:t>
    </dgm:pt>
    <dgm:pt modelId="{4C215C56-CF77-4825-97CB-AD3B0E15A8E3}" type="sibTrans" cxnId="{3E95074A-EC37-47C1-B17A-F6083F956D96}">
      <dgm:prSet/>
      <dgm:spPr/>
      <dgm:t>
        <a:bodyPr/>
        <a:lstStyle/>
        <a:p>
          <a:endParaRPr lang="sl-SI"/>
        </a:p>
      </dgm:t>
    </dgm:pt>
    <dgm:pt modelId="{140274C2-53C0-4512-9BFC-53191040E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3. Odločanje</a:t>
          </a:r>
        </a:p>
      </dgm:t>
    </dgm:pt>
    <dgm:pt modelId="{22EDBB1D-0A4D-430C-9570-0E163BF0D596}" type="parTrans" cxnId="{A964F6F2-F124-4950-A426-7236401297DC}">
      <dgm:prSet/>
      <dgm:spPr/>
      <dgm:t>
        <a:bodyPr/>
        <a:lstStyle/>
        <a:p>
          <a:endParaRPr lang="sl-SI"/>
        </a:p>
      </dgm:t>
    </dgm:pt>
    <dgm:pt modelId="{BC8FF7DE-CDA9-4638-8552-B2BBBFD9EB0B}" type="sibTrans" cxnId="{A964F6F2-F124-4950-A426-7236401297DC}">
      <dgm:prSet/>
      <dgm:spPr/>
      <dgm:t>
        <a:bodyPr/>
        <a:lstStyle/>
        <a:p>
          <a:endParaRPr lang="sl-SI"/>
        </a:p>
      </dgm:t>
    </dgm:pt>
    <dgm:pt modelId="{D0452234-9F08-4304-BF70-B80DBA50C780}" type="pres">
      <dgm:prSet presAssocID="{98557599-D257-4056-8373-2C4EA8992122}" presName="cycle" presStyleCnt="0">
        <dgm:presLayoutVars>
          <dgm:dir/>
          <dgm:resizeHandles val="exact"/>
        </dgm:presLayoutVars>
      </dgm:prSet>
      <dgm:spPr/>
    </dgm:pt>
    <dgm:pt modelId="{CB3C45BA-54D7-4637-9B09-1502EFA65143}" type="pres">
      <dgm:prSet presAssocID="{28DE8BCF-A587-4364-8F08-510C2C0E1417}" presName="dummy" presStyleCnt="0"/>
      <dgm:spPr/>
    </dgm:pt>
    <dgm:pt modelId="{A073B079-79E5-4E58-8687-F92642409867}" type="pres">
      <dgm:prSet presAssocID="{28DE8BCF-A587-4364-8F08-510C2C0E1417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074FA4-9C60-4351-AAA4-9496B366EA2A}" type="pres">
      <dgm:prSet presAssocID="{2E8EAF6B-6BCE-4D7C-92D3-150E8415082C}" presName="sibTrans" presStyleLbl="node1" presStyleIdx="0" presStyleCnt="7"/>
      <dgm:spPr/>
      <dgm:t>
        <a:bodyPr/>
        <a:lstStyle/>
        <a:p>
          <a:endParaRPr lang="sl-SI"/>
        </a:p>
      </dgm:t>
    </dgm:pt>
    <dgm:pt modelId="{28C7116D-B8E6-4E93-B78A-F2C0E81AB49D}" type="pres">
      <dgm:prSet presAssocID="{B5C27F8C-B4B2-4040-A1F5-F3E041C9F274}" presName="dummy" presStyleCnt="0"/>
      <dgm:spPr/>
    </dgm:pt>
    <dgm:pt modelId="{68028E60-2C98-438A-B9D0-35B681772718}" type="pres">
      <dgm:prSet presAssocID="{B5C27F8C-B4B2-4040-A1F5-F3E041C9F274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DC01155-FCD1-4303-A378-F1F4D29ACC82}" type="pres">
      <dgm:prSet presAssocID="{CE9510DC-F8DF-4B4E-A34F-C95A5F1F905D}" presName="sibTrans" presStyleLbl="node1" presStyleIdx="1" presStyleCnt="7"/>
      <dgm:spPr/>
      <dgm:t>
        <a:bodyPr/>
        <a:lstStyle/>
        <a:p>
          <a:endParaRPr lang="sl-SI"/>
        </a:p>
      </dgm:t>
    </dgm:pt>
    <dgm:pt modelId="{7D5A9286-505F-4489-9677-19245C6E1CF1}" type="pres">
      <dgm:prSet presAssocID="{60F965E5-79BF-4BEE-929E-D016C570C3B4}" presName="dummy" presStyleCnt="0"/>
      <dgm:spPr/>
    </dgm:pt>
    <dgm:pt modelId="{4F229195-8814-4B36-B1B7-458DAF6FB8C7}" type="pres">
      <dgm:prSet presAssocID="{60F965E5-79BF-4BEE-929E-D016C570C3B4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CC190D-07C9-443F-8CE1-DFCC0A9D7078}" type="pres">
      <dgm:prSet presAssocID="{A7A2C747-8FC6-4CD2-B70B-AC476A39BB61}" presName="sibTrans" presStyleLbl="node1" presStyleIdx="2" presStyleCnt="7"/>
      <dgm:spPr/>
      <dgm:t>
        <a:bodyPr/>
        <a:lstStyle/>
        <a:p>
          <a:endParaRPr lang="sl-SI"/>
        </a:p>
      </dgm:t>
    </dgm:pt>
    <dgm:pt modelId="{27E65C25-F67A-428E-99B4-947BD46BEAD7}" type="pres">
      <dgm:prSet presAssocID="{ABD7BF2E-0D24-427A-8B2F-EF8E5256270E}" presName="dummy" presStyleCnt="0"/>
      <dgm:spPr/>
    </dgm:pt>
    <dgm:pt modelId="{184FEE78-446C-4FED-991A-F8A5ECC33123}" type="pres">
      <dgm:prSet presAssocID="{ABD7BF2E-0D24-427A-8B2F-EF8E5256270E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1CFB796-4D4B-4322-9C64-BA5069EE758A}" type="pres">
      <dgm:prSet presAssocID="{F722DAD3-73C7-48F4-A665-21F6F009C40D}" presName="sibTrans" presStyleLbl="node1" presStyleIdx="3" presStyleCnt="7"/>
      <dgm:spPr/>
      <dgm:t>
        <a:bodyPr/>
        <a:lstStyle/>
        <a:p>
          <a:endParaRPr lang="sl-SI"/>
        </a:p>
      </dgm:t>
    </dgm:pt>
    <dgm:pt modelId="{D3D61D0B-BCF5-46EB-9DA0-BAD53F980844}" type="pres">
      <dgm:prSet presAssocID="{AE45EF93-D838-4508-A880-6F080807E215}" presName="dummy" presStyleCnt="0"/>
      <dgm:spPr/>
    </dgm:pt>
    <dgm:pt modelId="{3F7BAB93-D94D-4E0E-B3FD-AC383BD7C367}" type="pres">
      <dgm:prSet presAssocID="{AE45EF93-D838-4508-A880-6F080807E215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CB70D1-4260-48A2-8EAC-034C510FD88C}" type="pres">
      <dgm:prSet presAssocID="{72545D61-4048-4380-993B-7CB916F2E32A}" presName="sibTrans" presStyleLbl="node1" presStyleIdx="4" presStyleCnt="7"/>
      <dgm:spPr/>
      <dgm:t>
        <a:bodyPr/>
        <a:lstStyle/>
        <a:p>
          <a:endParaRPr lang="sl-SI"/>
        </a:p>
      </dgm:t>
    </dgm:pt>
    <dgm:pt modelId="{90583E3D-D2BE-4F42-84C3-DF5947DF35FF}" type="pres">
      <dgm:prSet presAssocID="{7E72D529-C2C7-4191-8E73-C07160D1D3A2}" presName="dummy" presStyleCnt="0"/>
      <dgm:spPr/>
    </dgm:pt>
    <dgm:pt modelId="{0B6B05BB-B9C4-429C-83A1-7F3857A47D57}" type="pres">
      <dgm:prSet presAssocID="{7E72D529-C2C7-4191-8E73-C07160D1D3A2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BF7E50-D176-41BD-B7E5-A818D376298E}" type="pres">
      <dgm:prSet presAssocID="{4C215C56-CF77-4825-97CB-AD3B0E15A8E3}" presName="sibTrans" presStyleLbl="node1" presStyleIdx="5" presStyleCnt="7"/>
      <dgm:spPr/>
      <dgm:t>
        <a:bodyPr/>
        <a:lstStyle/>
        <a:p>
          <a:endParaRPr lang="sl-SI"/>
        </a:p>
      </dgm:t>
    </dgm:pt>
    <dgm:pt modelId="{4BE3CC2F-2D69-46A8-BFC5-8614FF9F995E}" type="pres">
      <dgm:prSet presAssocID="{140274C2-53C0-4512-9BFC-53191040EBF1}" presName="dummy" presStyleCnt="0"/>
      <dgm:spPr/>
    </dgm:pt>
    <dgm:pt modelId="{B62DCCDC-3B9F-4C97-85EE-82F85B480948}" type="pres">
      <dgm:prSet presAssocID="{140274C2-53C0-4512-9BFC-53191040EBF1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3F05C3-899D-4C48-AD5A-485A7AF457DC}" type="pres">
      <dgm:prSet presAssocID="{BC8FF7DE-CDA9-4638-8552-B2BBBFD9EB0B}" presName="sibTrans" presStyleLbl="node1" presStyleIdx="6" presStyleCnt="7"/>
      <dgm:spPr/>
      <dgm:t>
        <a:bodyPr/>
        <a:lstStyle/>
        <a:p>
          <a:endParaRPr lang="sl-SI"/>
        </a:p>
      </dgm:t>
    </dgm:pt>
  </dgm:ptLst>
  <dgm:cxnLst>
    <dgm:cxn modelId="{AFA8CE3E-70E5-4D18-8AAF-57BD6E3422C4}" type="presOf" srcId="{140274C2-53C0-4512-9BFC-53191040EBF1}" destId="{B62DCCDC-3B9F-4C97-85EE-82F85B480948}" srcOrd="0" destOrd="0" presId="urn:microsoft.com/office/officeart/2005/8/layout/cycle1"/>
    <dgm:cxn modelId="{574E649B-D886-42A3-8FAF-D18D995126D2}" type="presOf" srcId="{28DE8BCF-A587-4364-8F08-510C2C0E1417}" destId="{A073B079-79E5-4E58-8687-F92642409867}" srcOrd="0" destOrd="0" presId="urn:microsoft.com/office/officeart/2005/8/layout/cycle1"/>
    <dgm:cxn modelId="{BA49C906-3E33-4133-B513-6CE73E6DFA39}" type="presOf" srcId="{98557599-D257-4056-8373-2C4EA8992122}" destId="{D0452234-9F08-4304-BF70-B80DBA50C780}" srcOrd="0" destOrd="0" presId="urn:microsoft.com/office/officeart/2005/8/layout/cycle1"/>
    <dgm:cxn modelId="{B13929A4-D4F8-4094-AEA1-66C768EFEF76}" type="presOf" srcId="{F722DAD3-73C7-48F4-A665-21F6F009C40D}" destId="{41CFB796-4D4B-4322-9C64-BA5069EE758A}" srcOrd="0" destOrd="0" presId="urn:microsoft.com/office/officeart/2005/8/layout/cycle1"/>
    <dgm:cxn modelId="{5B70AFB5-97FF-4A06-AD8E-0DD87965B94D}" type="presOf" srcId="{60F965E5-79BF-4BEE-929E-D016C570C3B4}" destId="{4F229195-8814-4B36-B1B7-458DAF6FB8C7}" srcOrd="0" destOrd="0" presId="urn:microsoft.com/office/officeart/2005/8/layout/cycle1"/>
    <dgm:cxn modelId="{6A330847-10C0-453C-B3D1-E1F0FD409770}" srcId="{98557599-D257-4056-8373-2C4EA8992122}" destId="{AE45EF93-D838-4508-A880-6F080807E215}" srcOrd="4" destOrd="0" parTransId="{74273E12-7CFC-427A-AE2A-8DB1F6AB3958}" sibTransId="{72545D61-4048-4380-993B-7CB916F2E32A}"/>
    <dgm:cxn modelId="{D22FA2D3-30EA-4AD0-B7FB-C1B4E35FE4C1}" type="presOf" srcId="{7E72D529-C2C7-4191-8E73-C07160D1D3A2}" destId="{0B6B05BB-B9C4-429C-83A1-7F3857A47D57}" srcOrd="0" destOrd="0" presId="urn:microsoft.com/office/officeart/2005/8/layout/cycle1"/>
    <dgm:cxn modelId="{A955E26F-38C0-48C4-9C96-D28D7E647038}" type="presOf" srcId="{BC8FF7DE-CDA9-4638-8552-B2BBBFD9EB0B}" destId="{763F05C3-899D-4C48-AD5A-485A7AF457DC}" srcOrd="0" destOrd="0" presId="urn:microsoft.com/office/officeart/2005/8/layout/cycle1"/>
    <dgm:cxn modelId="{A964F6F2-F124-4950-A426-7236401297DC}" srcId="{98557599-D257-4056-8373-2C4EA8992122}" destId="{140274C2-53C0-4512-9BFC-53191040EBF1}" srcOrd="6" destOrd="0" parTransId="{22EDBB1D-0A4D-430C-9570-0E163BF0D596}" sibTransId="{BC8FF7DE-CDA9-4638-8552-B2BBBFD9EB0B}"/>
    <dgm:cxn modelId="{1C108D0F-FFDA-43CB-BBF3-C7937D486783}" type="presOf" srcId="{72545D61-4048-4380-993B-7CB916F2E32A}" destId="{2ACB70D1-4260-48A2-8EAC-034C510FD88C}" srcOrd="0" destOrd="0" presId="urn:microsoft.com/office/officeart/2005/8/layout/cycle1"/>
    <dgm:cxn modelId="{C1A5D1BA-24D4-483B-862C-4B02C7BDA929}" type="presOf" srcId="{2E8EAF6B-6BCE-4D7C-92D3-150E8415082C}" destId="{2A074FA4-9C60-4351-AAA4-9496B366EA2A}" srcOrd="0" destOrd="0" presId="urn:microsoft.com/office/officeart/2005/8/layout/cycle1"/>
    <dgm:cxn modelId="{494B7300-29F1-4A2E-B2B4-7A22BAAA09A2}" srcId="{98557599-D257-4056-8373-2C4EA8992122}" destId="{60F965E5-79BF-4BEE-929E-D016C570C3B4}" srcOrd="2" destOrd="0" parTransId="{C9F70C79-289B-465D-86E0-E1EDDA3444E9}" sibTransId="{A7A2C747-8FC6-4CD2-B70B-AC476A39BB61}"/>
    <dgm:cxn modelId="{254729D5-AF22-4F07-8A8E-E5FBFC272F0F}" type="presOf" srcId="{ABD7BF2E-0D24-427A-8B2F-EF8E5256270E}" destId="{184FEE78-446C-4FED-991A-F8A5ECC33123}" srcOrd="0" destOrd="0" presId="urn:microsoft.com/office/officeart/2005/8/layout/cycle1"/>
    <dgm:cxn modelId="{5876012E-B791-4FC2-8D82-1F52592E1769}" srcId="{98557599-D257-4056-8373-2C4EA8992122}" destId="{B5C27F8C-B4B2-4040-A1F5-F3E041C9F274}" srcOrd="1" destOrd="0" parTransId="{0988602A-F9B6-46B9-8D27-6447104BEC03}" sibTransId="{CE9510DC-F8DF-4B4E-A34F-C95A5F1F905D}"/>
    <dgm:cxn modelId="{3BF719FD-0B8F-4490-8552-E2B57473370A}" type="presOf" srcId="{4C215C56-CF77-4825-97CB-AD3B0E15A8E3}" destId="{BCBF7E50-D176-41BD-B7E5-A818D376298E}" srcOrd="0" destOrd="0" presId="urn:microsoft.com/office/officeart/2005/8/layout/cycle1"/>
    <dgm:cxn modelId="{0D7DECE0-7437-40DA-AB89-63EF9D4877D2}" type="presOf" srcId="{CE9510DC-F8DF-4B4E-A34F-C95A5F1F905D}" destId="{FDC01155-FCD1-4303-A378-F1F4D29ACC82}" srcOrd="0" destOrd="0" presId="urn:microsoft.com/office/officeart/2005/8/layout/cycle1"/>
    <dgm:cxn modelId="{3E95074A-EC37-47C1-B17A-F6083F956D96}" srcId="{98557599-D257-4056-8373-2C4EA8992122}" destId="{7E72D529-C2C7-4191-8E73-C07160D1D3A2}" srcOrd="5" destOrd="0" parTransId="{8C3A3075-7AC3-4F25-BB4B-6FC1B6AD20DD}" sibTransId="{4C215C56-CF77-4825-97CB-AD3B0E15A8E3}"/>
    <dgm:cxn modelId="{30F085C4-749D-48F5-A9AE-3714A04C12FD}" srcId="{98557599-D257-4056-8373-2C4EA8992122}" destId="{ABD7BF2E-0D24-427A-8B2F-EF8E5256270E}" srcOrd="3" destOrd="0" parTransId="{63162C38-50D1-40AB-AC37-3D35E5B55AE0}" sibTransId="{F722DAD3-73C7-48F4-A665-21F6F009C40D}"/>
    <dgm:cxn modelId="{63428621-2871-42A4-ADC2-D055B5A1DB75}" type="presOf" srcId="{B5C27F8C-B4B2-4040-A1F5-F3E041C9F274}" destId="{68028E60-2C98-438A-B9D0-35B681772718}" srcOrd="0" destOrd="0" presId="urn:microsoft.com/office/officeart/2005/8/layout/cycle1"/>
    <dgm:cxn modelId="{94F748E6-8CC3-45A2-8818-40360A8E2061}" type="presOf" srcId="{A7A2C747-8FC6-4CD2-B70B-AC476A39BB61}" destId="{CECC190D-07C9-443F-8CE1-DFCC0A9D7078}" srcOrd="0" destOrd="0" presId="urn:microsoft.com/office/officeart/2005/8/layout/cycle1"/>
    <dgm:cxn modelId="{8279AEEA-5D84-44CC-81A8-59C66E6DE4C7}" srcId="{98557599-D257-4056-8373-2C4EA8992122}" destId="{28DE8BCF-A587-4364-8F08-510C2C0E1417}" srcOrd="0" destOrd="0" parTransId="{58B070DC-F41F-4FAF-A965-E28223DF2DEA}" sibTransId="{2E8EAF6B-6BCE-4D7C-92D3-150E8415082C}"/>
    <dgm:cxn modelId="{25FD5190-6C43-4DA9-AAEB-41F790AC7167}" type="presOf" srcId="{AE45EF93-D838-4508-A880-6F080807E215}" destId="{3F7BAB93-D94D-4E0E-B3FD-AC383BD7C367}" srcOrd="0" destOrd="0" presId="urn:microsoft.com/office/officeart/2005/8/layout/cycle1"/>
    <dgm:cxn modelId="{DFACE539-73B8-4B83-A0CA-2DD1CC6CB3D5}" type="presParOf" srcId="{D0452234-9F08-4304-BF70-B80DBA50C780}" destId="{CB3C45BA-54D7-4637-9B09-1502EFA65143}" srcOrd="0" destOrd="0" presId="urn:microsoft.com/office/officeart/2005/8/layout/cycle1"/>
    <dgm:cxn modelId="{B160E5A9-707E-4B8F-A25C-A83DFEAD1245}" type="presParOf" srcId="{D0452234-9F08-4304-BF70-B80DBA50C780}" destId="{A073B079-79E5-4E58-8687-F92642409867}" srcOrd="1" destOrd="0" presId="urn:microsoft.com/office/officeart/2005/8/layout/cycle1"/>
    <dgm:cxn modelId="{94A93FF9-D9C3-4665-A0D8-7F73C85E7809}" type="presParOf" srcId="{D0452234-9F08-4304-BF70-B80DBA50C780}" destId="{2A074FA4-9C60-4351-AAA4-9496B366EA2A}" srcOrd="2" destOrd="0" presId="urn:microsoft.com/office/officeart/2005/8/layout/cycle1"/>
    <dgm:cxn modelId="{EC181E0E-C070-42B1-BB34-2BA8A4AC15C3}" type="presParOf" srcId="{D0452234-9F08-4304-BF70-B80DBA50C780}" destId="{28C7116D-B8E6-4E93-B78A-F2C0E81AB49D}" srcOrd="3" destOrd="0" presId="urn:microsoft.com/office/officeart/2005/8/layout/cycle1"/>
    <dgm:cxn modelId="{9FBC08EC-D873-4693-875A-146601A171D1}" type="presParOf" srcId="{D0452234-9F08-4304-BF70-B80DBA50C780}" destId="{68028E60-2C98-438A-B9D0-35B681772718}" srcOrd="4" destOrd="0" presId="urn:microsoft.com/office/officeart/2005/8/layout/cycle1"/>
    <dgm:cxn modelId="{AE582C94-AEDE-448A-BC4B-9D77F0925D0E}" type="presParOf" srcId="{D0452234-9F08-4304-BF70-B80DBA50C780}" destId="{FDC01155-FCD1-4303-A378-F1F4D29ACC82}" srcOrd="5" destOrd="0" presId="urn:microsoft.com/office/officeart/2005/8/layout/cycle1"/>
    <dgm:cxn modelId="{F334FF95-4FC2-4AC0-81D8-44926BA35D2D}" type="presParOf" srcId="{D0452234-9F08-4304-BF70-B80DBA50C780}" destId="{7D5A9286-505F-4489-9677-19245C6E1CF1}" srcOrd="6" destOrd="0" presId="urn:microsoft.com/office/officeart/2005/8/layout/cycle1"/>
    <dgm:cxn modelId="{0F909D44-BDC3-4C41-966C-A50834E16C0F}" type="presParOf" srcId="{D0452234-9F08-4304-BF70-B80DBA50C780}" destId="{4F229195-8814-4B36-B1B7-458DAF6FB8C7}" srcOrd="7" destOrd="0" presId="urn:microsoft.com/office/officeart/2005/8/layout/cycle1"/>
    <dgm:cxn modelId="{2ED8B723-334F-484F-B106-F6071FC18D6E}" type="presParOf" srcId="{D0452234-9F08-4304-BF70-B80DBA50C780}" destId="{CECC190D-07C9-443F-8CE1-DFCC0A9D7078}" srcOrd="8" destOrd="0" presId="urn:microsoft.com/office/officeart/2005/8/layout/cycle1"/>
    <dgm:cxn modelId="{3C593908-75C3-4267-BE80-553764BD0B53}" type="presParOf" srcId="{D0452234-9F08-4304-BF70-B80DBA50C780}" destId="{27E65C25-F67A-428E-99B4-947BD46BEAD7}" srcOrd="9" destOrd="0" presId="urn:microsoft.com/office/officeart/2005/8/layout/cycle1"/>
    <dgm:cxn modelId="{31FA04A4-F2D2-4045-913C-77F8AE5BB15F}" type="presParOf" srcId="{D0452234-9F08-4304-BF70-B80DBA50C780}" destId="{184FEE78-446C-4FED-991A-F8A5ECC33123}" srcOrd="10" destOrd="0" presId="urn:microsoft.com/office/officeart/2005/8/layout/cycle1"/>
    <dgm:cxn modelId="{09F103E6-FECB-47D3-9419-88F3AED18453}" type="presParOf" srcId="{D0452234-9F08-4304-BF70-B80DBA50C780}" destId="{41CFB796-4D4B-4322-9C64-BA5069EE758A}" srcOrd="11" destOrd="0" presId="urn:microsoft.com/office/officeart/2005/8/layout/cycle1"/>
    <dgm:cxn modelId="{728CE8B4-B024-4935-84CE-12B1014D462B}" type="presParOf" srcId="{D0452234-9F08-4304-BF70-B80DBA50C780}" destId="{D3D61D0B-BCF5-46EB-9DA0-BAD53F980844}" srcOrd="12" destOrd="0" presId="urn:microsoft.com/office/officeart/2005/8/layout/cycle1"/>
    <dgm:cxn modelId="{31C93DF8-1E54-4FF9-A96A-3645FCD8ED53}" type="presParOf" srcId="{D0452234-9F08-4304-BF70-B80DBA50C780}" destId="{3F7BAB93-D94D-4E0E-B3FD-AC383BD7C367}" srcOrd="13" destOrd="0" presId="urn:microsoft.com/office/officeart/2005/8/layout/cycle1"/>
    <dgm:cxn modelId="{5F2AF4D1-8881-45DE-B586-5002E8336510}" type="presParOf" srcId="{D0452234-9F08-4304-BF70-B80DBA50C780}" destId="{2ACB70D1-4260-48A2-8EAC-034C510FD88C}" srcOrd="14" destOrd="0" presId="urn:microsoft.com/office/officeart/2005/8/layout/cycle1"/>
    <dgm:cxn modelId="{F176F2D5-F1C3-4727-9A3C-ACD49DB97872}" type="presParOf" srcId="{D0452234-9F08-4304-BF70-B80DBA50C780}" destId="{90583E3D-D2BE-4F42-84C3-DF5947DF35FF}" srcOrd="15" destOrd="0" presId="urn:microsoft.com/office/officeart/2005/8/layout/cycle1"/>
    <dgm:cxn modelId="{56ECFEE9-899C-4E7A-BE91-7E40422FEAB4}" type="presParOf" srcId="{D0452234-9F08-4304-BF70-B80DBA50C780}" destId="{0B6B05BB-B9C4-429C-83A1-7F3857A47D57}" srcOrd="16" destOrd="0" presId="urn:microsoft.com/office/officeart/2005/8/layout/cycle1"/>
    <dgm:cxn modelId="{361D86DC-9BE1-4B71-ABAE-1C641E3214EF}" type="presParOf" srcId="{D0452234-9F08-4304-BF70-B80DBA50C780}" destId="{BCBF7E50-D176-41BD-B7E5-A818D376298E}" srcOrd="17" destOrd="0" presId="urn:microsoft.com/office/officeart/2005/8/layout/cycle1"/>
    <dgm:cxn modelId="{82DE117F-6018-47E6-89FE-76B9B4E16BE0}" type="presParOf" srcId="{D0452234-9F08-4304-BF70-B80DBA50C780}" destId="{4BE3CC2F-2D69-46A8-BFC5-8614FF9F995E}" srcOrd="18" destOrd="0" presId="urn:microsoft.com/office/officeart/2005/8/layout/cycle1"/>
    <dgm:cxn modelId="{3A0DA512-ABDA-4A05-B9EF-C877531ADF75}" type="presParOf" srcId="{D0452234-9F08-4304-BF70-B80DBA50C780}" destId="{B62DCCDC-3B9F-4C97-85EE-82F85B480948}" srcOrd="19" destOrd="0" presId="urn:microsoft.com/office/officeart/2005/8/layout/cycle1"/>
    <dgm:cxn modelId="{F28A58A3-5325-4EFD-AA32-6FBFD75596EF}" type="presParOf" srcId="{D0452234-9F08-4304-BF70-B80DBA50C780}" destId="{763F05C3-899D-4C48-AD5A-485A7AF457D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1C6-5045-45D1-8540-8A94F6E10291}">
      <dsp:nvSpPr>
        <dsp:cNvPr id="0" name=""/>
        <dsp:cNvSpPr/>
      </dsp:nvSpPr>
      <dsp:spPr>
        <a:xfrm>
          <a:off x="2924" y="3152"/>
          <a:ext cx="8223751" cy="8937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6000" b="1" kern="1200" dirty="0" smtClean="0">
              <a:solidFill>
                <a:schemeClr val="accent6"/>
              </a:solidFill>
              <a:latin typeface="Arial Rounded MT Bold" pitchFamily="34" charset="0"/>
            </a:rPr>
            <a:t>timsko delo</a:t>
          </a:r>
          <a:endParaRPr lang="sl-SI" sz="6000" b="1" kern="1200" dirty="0">
            <a:solidFill>
              <a:schemeClr val="accent6"/>
            </a:solidFill>
            <a:latin typeface="Arial Rounded MT Bold" pitchFamily="34" charset="0"/>
          </a:endParaRPr>
        </a:p>
      </dsp:txBody>
      <dsp:txXfrm>
        <a:off x="29100" y="29328"/>
        <a:ext cx="8171399" cy="841379"/>
      </dsp:txXfrm>
    </dsp:sp>
    <dsp:sp modelId="{18CA6CF4-2602-47C4-93A0-E6528B1F3A38}">
      <dsp:nvSpPr>
        <dsp:cNvPr id="0" name=""/>
        <dsp:cNvSpPr/>
      </dsp:nvSpPr>
      <dsp:spPr>
        <a:xfrm>
          <a:off x="2152561" y="1018848"/>
          <a:ext cx="6074113" cy="162591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800" b="1" kern="1200" dirty="0" smtClean="0">
              <a:solidFill>
                <a:schemeClr val="bg1"/>
              </a:solidFill>
              <a:latin typeface="Arial Rounded MT Bold" pitchFamily="34" charset="0"/>
            </a:rPr>
            <a:t>sodelovalno poučevanje</a:t>
          </a:r>
          <a:endParaRPr lang="sl-SI" sz="48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2200182" y="1066469"/>
        <a:ext cx="5978871" cy="1530670"/>
      </dsp:txXfrm>
    </dsp:sp>
    <dsp:sp modelId="{457388AF-1415-477A-ACB0-C20B5C9696E7}">
      <dsp:nvSpPr>
        <dsp:cNvPr id="0" name=""/>
        <dsp:cNvSpPr/>
      </dsp:nvSpPr>
      <dsp:spPr>
        <a:xfrm>
          <a:off x="6243615" y="2766726"/>
          <a:ext cx="1983060" cy="1625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i="1" kern="1200" dirty="0" smtClean="0">
              <a:solidFill>
                <a:schemeClr val="accent6"/>
              </a:solidFill>
            </a:rPr>
            <a:t>drugo</a:t>
          </a:r>
          <a:endParaRPr lang="sl-SI" sz="3900" i="1" kern="1200" dirty="0">
            <a:solidFill>
              <a:schemeClr val="accent6"/>
            </a:solidFill>
          </a:endParaRPr>
        </a:p>
      </dsp:txBody>
      <dsp:txXfrm>
        <a:off x="6291236" y="2814347"/>
        <a:ext cx="1887818" cy="1530670"/>
      </dsp:txXfrm>
    </dsp:sp>
    <dsp:sp modelId="{A6C4E406-9FD8-4565-87F1-2E0EEFD6DFFD}">
      <dsp:nvSpPr>
        <dsp:cNvPr id="0" name=""/>
        <dsp:cNvSpPr/>
      </dsp:nvSpPr>
      <dsp:spPr>
        <a:xfrm>
          <a:off x="6243615" y="4514603"/>
          <a:ext cx="1983060" cy="1625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b="0" i="1" kern="1200" dirty="0" smtClean="0">
              <a:solidFill>
                <a:schemeClr val="accent6"/>
              </a:solidFill>
            </a:rPr>
            <a:t>drugo</a:t>
          </a:r>
          <a:endParaRPr lang="sl-SI" sz="3900" b="0" i="1" kern="1200" dirty="0">
            <a:solidFill>
              <a:schemeClr val="accent6"/>
            </a:solidFill>
          </a:endParaRPr>
        </a:p>
      </dsp:txBody>
      <dsp:txXfrm>
        <a:off x="6291236" y="4562224"/>
        <a:ext cx="1887818" cy="1530670"/>
      </dsp:txXfrm>
    </dsp:sp>
    <dsp:sp modelId="{1C0F997D-29D5-42D9-A1B7-81C5F9FF051F}">
      <dsp:nvSpPr>
        <dsp:cNvPr id="0" name=""/>
        <dsp:cNvSpPr/>
      </dsp:nvSpPr>
      <dsp:spPr>
        <a:xfrm>
          <a:off x="2152561" y="2766726"/>
          <a:ext cx="4007764" cy="162591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b="1" kern="1200" dirty="0" smtClean="0">
              <a:solidFill>
                <a:schemeClr val="bg1"/>
              </a:solidFill>
              <a:latin typeface="Arial Rounded MT Bold" pitchFamily="34" charset="0"/>
            </a:rPr>
            <a:t>TIMSKO POUČEVANJE</a:t>
          </a:r>
          <a:endParaRPr lang="sl-SI" sz="39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2200182" y="2814347"/>
        <a:ext cx="3912522" cy="1530670"/>
      </dsp:txXfrm>
    </dsp:sp>
    <dsp:sp modelId="{C6810FE9-1C8A-4B21-9514-5C8A9B1D1EC3}">
      <dsp:nvSpPr>
        <dsp:cNvPr id="0" name=""/>
        <dsp:cNvSpPr/>
      </dsp:nvSpPr>
      <dsp:spPr>
        <a:xfrm>
          <a:off x="4177266" y="4514603"/>
          <a:ext cx="1983060" cy="16259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Arial Rounded MT Bold" pitchFamily="34" charset="0"/>
            </a:rPr>
            <a:t>timsko</a:t>
          </a:r>
          <a:r>
            <a:rPr lang="sl-SI" sz="2200" b="1" kern="1200" dirty="0" smtClean="0">
              <a:solidFill>
                <a:srgbClr val="C00000"/>
              </a:solidFill>
              <a:latin typeface="Arial Rounded MT Bold" pitchFamily="34" charset="0"/>
            </a:rPr>
            <a:t> </a:t>
          </a:r>
          <a:r>
            <a:rPr lang="sl-SI" sz="2200" b="1" kern="1200" dirty="0" smtClean="0">
              <a:solidFill>
                <a:schemeClr val="bg1"/>
              </a:solidFill>
              <a:latin typeface="Arial Rounded MT Bold" pitchFamily="34" charset="0"/>
            </a:rPr>
            <a:t>poučevanje tipa 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chemeClr val="bg1"/>
              </a:solidFill>
              <a:latin typeface="Arial Rounded MT Bold" pitchFamily="34" charset="0"/>
            </a:rPr>
            <a:t>(interaktivno</a:t>
          </a:r>
          <a:r>
            <a:rPr lang="sl-SI" sz="2000" b="1" kern="1200" dirty="0" smtClean="0">
              <a:solidFill>
                <a:srgbClr val="C00000"/>
              </a:solidFill>
              <a:latin typeface="Arial Rounded MT Bold" pitchFamily="34" charset="0"/>
            </a:rPr>
            <a:t>)</a:t>
          </a:r>
          <a:endParaRPr lang="sl-SI" sz="2000" b="1" kern="1200" dirty="0">
            <a:solidFill>
              <a:srgbClr val="C00000"/>
            </a:solidFill>
            <a:latin typeface="Arial Rounded MT Bold" pitchFamily="34" charset="0"/>
          </a:endParaRPr>
        </a:p>
      </dsp:txBody>
      <dsp:txXfrm>
        <a:off x="4224887" y="4562224"/>
        <a:ext cx="1887818" cy="1530670"/>
      </dsp:txXfrm>
    </dsp:sp>
    <dsp:sp modelId="{C81469AA-12F2-4529-AAED-ADEB20ABC640}">
      <dsp:nvSpPr>
        <dsp:cNvPr id="0" name=""/>
        <dsp:cNvSpPr/>
      </dsp:nvSpPr>
      <dsp:spPr>
        <a:xfrm>
          <a:off x="2152561" y="4514603"/>
          <a:ext cx="1983060" cy="162591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Arial Rounded MT Bold" pitchFamily="34" charset="0"/>
            </a:rPr>
            <a:t>timsko poučevanje tipa B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solidFill>
                <a:schemeClr val="bg1"/>
              </a:solidFill>
              <a:latin typeface="Arial Rounded MT Bold" pitchFamily="34" charset="0"/>
            </a:rPr>
            <a:t>( …rotacijsko)</a:t>
          </a:r>
          <a:endParaRPr lang="sl-SI" sz="1900" b="1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2200182" y="4562224"/>
        <a:ext cx="1887818" cy="1530670"/>
      </dsp:txXfrm>
    </dsp:sp>
    <dsp:sp modelId="{4C4E7334-7A19-4196-A6FC-E2AAD4D3317E}">
      <dsp:nvSpPr>
        <dsp:cNvPr id="0" name=""/>
        <dsp:cNvSpPr/>
      </dsp:nvSpPr>
      <dsp:spPr>
        <a:xfrm>
          <a:off x="2924" y="1018848"/>
          <a:ext cx="1983060" cy="1625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600" i="1" kern="1200" dirty="0" smtClean="0">
              <a:solidFill>
                <a:schemeClr val="accent6"/>
              </a:solidFill>
            </a:rPr>
            <a:t>drugo</a:t>
          </a:r>
          <a:endParaRPr lang="sl-SI" sz="4600" i="1" kern="1200" dirty="0">
            <a:solidFill>
              <a:schemeClr val="accent6"/>
            </a:solidFill>
          </a:endParaRPr>
        </a:p>
      </dsp:txBody>
      <dsp:txXfrm>
        <a:off x="50545" y="1066469"/>
        <a:ext cx="1887818" cy="1530670"/>
      </dsp:txXfrm>
    </dsp:sp>
    <dsp:sp modelId="{0D35DB9C-F4F9-4B44-BFE8-461DA7A8DBD0}">
      <dsp:nvSpPr>
        <dsp:cNvPr id="0" name=""/>
        <dsp:cNvSpPr/>
      </dsp:nvSpPr>
      <dsp:spPr>
        <a:xfrm>
          <a:off x="2924" y="2766726"/>
          <a:ext cx="1983060" cy="1625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i="1" kern="1200" dirty="0" smtClean="0">
              <a:solidFill>
                <a:schemeClr val="accent6"/>
              </a:solidFill>
            </a:rPr>
            <a:t>drugo</a:t>
          </a:r>
          <a:endParaRPr lang="sl-SI" sz="3900" i="1" kern="1200" dirty="0">
            <a:solidFill>
              <a:schemeClr val="accent6"/>
            </a:solidFill>
          </a:endParaRPr>
        </a:p>
      </dsp:txBody>
      <dsp:txXfrm>
        <a:off x="50545" y="2814347"/>
        <a:ext cx="1887818" cy="1530670"/>
      </dsp:txXfrm>
    </dsp:sp>
    <dsp:sp modelId="{BB9D963B-0CD5-4867-B280-F9CDB5C12D13}">
      <dsp:nvSpPr>
        <dsp:cNvPr id="0" name=""/>
        <dsp:cNvSpPr/>
      </dsp:nvSpPr>
      <dsp:spPr>
        <a:xfrm>
          <a:off x="2924" y="4514603"/>
          <a:ext cx="1983060" cy="1625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i="1" kern="1200" dirty="0" smtClean="0">
              <a:solidFill>
                <a:schemeClr val="accent6"/>
              </a:solidFill>
            </a:rPr>
            <a:t>drugo</a:t>
          </a:r>
          <a:endParaRPr lang="sl-SI" sz="3900" i="1" kern="1200" dirty="0">
            <a:solidFill>
              <a:schemeClr val="accent6"/>
            </a:solidFill>
          </a:endParaRPr>
        </a:p>
      </dsp:txBody>
      <dsp:txXfrm>
        <a:off x="50545" y="4562224"/>
        <a:ext cx="1887818" cy="1530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8575BF-FEB9-44DB-872C-4733892707A2}" type="datetimeFigureOut">
              <a:rPr lang="sl-SI"/>
              <a:pPr>
                <a:defRPr/>
              </a:pPr>
              <a:t>18.4.2011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3969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9578" y="9443241"/>
            <a:ext cx="2953969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8DACC7-6BB4-446C-8376-84887FBC4E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45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969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578" y="0"/>
            <a:ext cx="2953969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6" y="4722416"/>
            <a:ext cx="5452747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53969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578" y="9443241"/>
            <a:ext cx="2953969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E6A9C2-0D95-4B0D-88C9-AE173AE653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48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>
              <a:latin typeface="Arial" pitchFamily="34" charset="0"/>
            </a:endParaRPr>
          </a:p>
        </p:txBody>
      </p:sp>
      <p:sp>
        <p:nvSpPr>
          <p:cNvPr id="11571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AE6FAF-94A4-49FF-B148-361879E1DFD7}" type="slidenum">
              <a:rPr lang="sl-SI" smtClean="0"/>
              <a:pPr eaLnBrk="1" hangingPunct="1"/>
              <a:t>6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D741FF-C106-4F68-BC3B-2AC53DD8D841}" type="slidenum">
              <a:rPr lang="sl-SI" smtClean="0"/>
              <a:pPr eaLnBrk="1" hangingPunct="1"/>
              <a:t>9</a:t>
            </a:fld>
            <a:endParaRPr lang="sl-SI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>
              <a:latin typeface="Arial" pitchFamily="34" charset="0"/>
            </a:endParaRPr>
          </a:p>
        </p:txBody>
      </p:sp>
      <p:sp>
        <p:nvSpPr>
          <p:cNvPr id="6349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284" indent="-286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5053" indent="-2290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3074" indent="-2290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1095" indent="-2290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9116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7137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5158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3180" indent="-2290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D438F2-931C-460F-A007-E57A9500D2AA}" type="slidenum">
              <a:rPr lang="sl-SI" smtClean="0"/>
              <a:pPr eaLnBrk="1" hangingPunct="1"/>
              <a:t>10</a:t>
            </a:fld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206" indent="-28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934" indent="-2289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908" indent="-2289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881" indent="-2289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855" indent="-228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828" indent="-228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4802" indent="-228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2776" indent="-228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3CE061-DDA1-49F7-9703-9C030FF149E8}" type="slidenum">
              <a:rPr lang="sl-SI" smtClean="0"/>
              <a:pPr eaLnBrk="1" hangingPunct="1"/>
              <a:t>11</a:t>
            </a:fld>
            <a:endParaRPr lang="sl-SI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>
              <a:spcBef>
                <a:spcPct val="0"/>
              </a:spcBef>
            </a:pPr>
            <a:endParaRPr lang="sl-SI" b="1" smtClean="0">
              <a:solidFill>
                <a:srgbClr val="FFFFFF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b="1" smtClean="0">
              <a:solidFill>
                <a:srgbClr val="FFFFFF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b="1" smtClean="0">
              <a:solidFill>
                <a:srgbClr val="FFFFFF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sl-SI" smtClean="0">
              <a:solidFill>
                <a:srgbClr val="000000"/>
              </a:solidFill>
            </a:endParaRPr>
          </a:p>
          <a:p>
            <a:endParaRPr lang="sl-SI" smtClean="0"/>
          </a:p>
        </p:txBody>
      </p:sp>
      <p:sp>
        <p:nvSpPr>
          <p:cNvPr id="276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919B2-D2A7-480A-8CE5-302C68421C8D}" type="slidenum">
              <a:rPr lang="sl-SI" smtClean="0"/>
              <a:pPr eaLnBrk="1" hangingPunct="1"/>
              <a:t>48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5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4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93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1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828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3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0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67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82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619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pavlic@zrss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techfoundation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hyperlink" Target="http://images.google.si/imgres?imgurl=http://www.royalindustriesinc.com/images/bakeware/roy%20ws%2012.jpg&amp;imgrefurl=http://www.royalindustriesinc.com/index.php?main_page=index&amp;cPath=8_171&amp;usg=__3SGRMz8Q_b9mxtfhFhxR21UeygE=&amp;h=267&amp;w=300&amp;sz=10&amp;hl=sl&amp;start=48&amp;tbnid=CH9SP8QJ1PpLsM:&amp;tbnh=103&amp;tbnw=116&amp;prev=/images?q=wood+sieve&amp;start=36&amp;gbv=2&amp;ndsp=18&amp;hl=sl&amp;sa=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576064"/>
          </a:xfrm>
        </p:spPr>
        <p:txBody>
          <a:bodyPr/>
          <a:lstStyle/>
          <a:p>
            <a:pPr algn="ctr" eaLnBrk="1" hangingPunct="1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Projekt POSODOBITEV KURIKULARNEGA PROCESA </a:t>
            </a:r>
            <a:b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NA OSNOVNIH ŠOLAH IN GIMNAZIJAH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3181" y="4653136"/>
            <a:ext cx="9144000" cy="1152128"/>
          </a:xfrm>
        </p:spPr>
        <p:txBody>
          <a:bodyPr/>
          <a:lstStyle/>
          <a:p>
            <a:pPr eaLnBrk="1" hangingPunct="1"/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PROJEKTNI TIMI ZA TIMSKO POUČEVANJE</a:t>
            </a: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Katja Pavlič Škerjanc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sl-SI" sz="2000" b="1" dirty="0" err="1" smtClean="0">
                <a:solidFill>
                  <a:schemeClr val="bg1"/>
                </a:solidFill>
                <a:latin typeface="Arial Rounded MT Bold" pitchFamily="34" charset="0"/>
                <a:hlinkClick r:id="rId3"/>
              </a:rPr>
              <a:t>katja.pavlic@zrss.si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Ljubljana</a:t>
            </a:r>
            <a:r>
              <a:rPr lang="sl-SI" sz="2000" b="1" dirty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14/4 </a:t>
            </a:r>
            <a:r>
              <a:rPr lang="sl-SI" sz="2000" b="1" dirty="0">
                <a:solidFill>
                  <a:schemeClr val="bg1"/>
                </a:solidFill>
                <a:latin typeface="Arial Rounded MT Bold" pitchFamily="34" charset="0"/>
              </a:rPr>
              <a:t>– 2011</a:t>
            </a:r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0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sp>
        <p:nvSpPr>
          <p:cNvPr id="3077" name="Pravokotnik 8"/>
          <p:cNvSpPr>
            <a:spLocks noChangeArrowheads="1"/>
          </p:cNvSpPr>
          <p:nvPr/>
        </p:nvSpPr>
        <p:spPr bwMode="auto">
          <a:xfrm>
            <a:off x="711" y="30259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  <a:latin typeface="Arial Rounded MT Bold" pitchFamily="34" charset="0"/>
              </a:rPr>
              <a:t>Timsko poučevanje in projektni pristop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54255"/>
              </p:ext>
            </p:extLst>
          </p:nvPr>
        </p:nvGraphicFramePr>
        <p:xfrm>
          <a:off x="0" y="260650"/>
          <a:ext cx="9144000" cy="9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84207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7119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C:\Users\KPavlic\Documents\TUJI UČITELJI_ESS 10-12\OUTJ_LOGISTIKA\OUTJ_Predloge ZŠ\Novi logo MŠŠ_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0" b="64590"/>
          <a:stretch>
            <a:fillRect/>
          </a:stretch>
        </p:blipFill>
        <p:spPr bwMode="auto">
          <a:xfrm>
            <a:off x="1959579" y="465040"/>
            <a:ext cx="3117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5669400" y="325340"/>
            <a:ext cx="3254375" cy="862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39924"/>
              </p:ext>
            </p:extLst>
          </p:nvPr>
        </p:nvGraphicFramePr>
        <p:xfrm>
          <a:off x="214312" y="908720"/>
          <a:ext cx="8715436" cy="577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071834"/>
                <a:gridCol w="2214578"/>
                <a:gridCol w="2857520"/>
              </a:tblGrid>
              <a:tr h="433648">
                <a:tc rowSpan="2">
                  <a:txBody>
                    <a:bodyPr/>
                    <a:lstStyle/>
                    <a:p>
                      <a:pPr algn="ctr"/>
                      <a:r>
                        <a:rPr lang="sl-SI" sz="4400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</a:rPr>
                        <a:t>?</a:t>
                      </a:r>
                      <a:endParaRPr lang="sl-SI" sz="4400" dirty="0">
                        <a:solidFill>
                          <a:schemeClr val="accent6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SKUPAJ 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l-SI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(v istem prostoru)</a:t>
                      </a:r>
                      <a:endParaRPr lang="sl-SI" sz="2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LOČENO</a:t>
                      </a:r>
                      <a:endParaRPr lang="sl-SI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081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vzporedno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zaporedno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(praviloma)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vzporedno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3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iste dejavnosti</a:t>
                      </a:r>
                      <a:endParaRPr lang="sl-SI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vert="vert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1. </a:t>
                      </a:r>
                    </a:p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DVOGOVORNO</a:t>
                      </a:r>
                    </a:p>
                    <a:p>
                      <a:pPr algn="ctr"/>
                      <a:r>
                        <a:rPr lang="sl-SI" sz="2000" b="1" dirty="0" err="1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kolaborativno</a:t>
                      </a: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/</a:t>
                      </a:r>
                      <a:r>
                        <a:rPr lang="sl-SI" sz="2000" b="1" dirty="0" err="1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dialogično</a:t>
                      </a:r>
                      <a:endParaRPr lang="sl-SI" sz="2000" b="0" dirty="0" smtClean="0">
                        <a:solidFill>
                          <a:schemeClr val="accent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5.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IZMENJALNO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err="1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alternacijsko</a:t>
                      </a:r>
                      <a:endParaRPr lang="sl-SI" sz="2000" b="1" dirty="0" smtClean="0">
                        <a:solidFill>
                          <a:schemeClr val="accent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0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(rotirata</a:t>
                      </a:r>
                      <a:r>
                        <a:rPr lang="sl-SI" sz="1600" b="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učitelja ali učenci/dijaki</a:t>
                      </a:r>
                      <a:r>
                        <a:rPr lang="sl-SI" sz="1600" b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)</a:t>
                      </a:r>
                      <a:endParaRPr lang="sl-SI" sz="1600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6.</a:t>
                      </a:r>
                    </a:p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VZPOREDNO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paralelno</a:t>
                      </a:r>
                      <a:endParaRPr lang="sl-SI" sz="2000" b="1" dirty="0">
                        <a:solidFill>
                          <a:schemeClr val="accent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različne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dejavnosti</a:t>
                      </a:r>
                      <a:endParaRPr lang="sl-SI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vert="vert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2.</a:t>
                      </a:r>
                    </a:p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SOODVISNO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tradicionalno timsko</a:t>
                      </a:r>
                      <a:endParaRPr lang="sl-SI" sz="2000" b="0" dirty="0">
                        <a:solidFill>
                          <a:schemeClr val="accent6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100571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sl-SI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vert="vert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sl-SI" sz="2000" b="0" dirty="0">
                        <a:solidFill>
                          <a:schemeClr val="accent6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7.</a:t>
                      </a:r>
                    </a:p>
                    <a:p>
                      <a:pPr algn="ctr"/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RAZLOČEVALNO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diferencirano</a:t>
                      </a:r>
                      <a:endParaRPr lang="sl-SI" sz="2000" b="1" dirty="0">
                        <a:solidFill>
                          <a:schemeClr val="accent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4"/>
                    </a:solidFill>
                  </a:tcPr>
                </a:tc>
              </a:tr>
              <a:tr h="110916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3.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DOPOLNJEVALNO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komplementarno</a:t>
                      </a:r>
                      <a:endParaRPr lang="sl-SI" sz="2000" b="0" dirty="0" smtClean="0">
                        <a:solidFill>
                          <a:schemeClr val="accent6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348980">
                <a:tc vMerge="1">
                  <a:txBody>
                    <a:bodyPr/>
                    <a:lstStyle/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vert="vert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4.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PODPORNO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err="1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Arial" pitchFamily="34" charset="0"/>
                        </a:rPr>
                        <a:t>suportivno</a:t>
                      </a:r>
                      <a:endParaRPr lang="sl-SI" sz="2000" b="1" dirty="0" smtClean="0">
                        <a:solidFill>
                          <a:schemeClr val="accent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(eden poučuje,</a:t>
                      </a:r>
                      <a:r>
                        <a:rPr lang="sl-SI" sz="1600" b="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</a:t>
                      </a:r>
                      <a:r>
                        <a:rPr lang="sl-SI" sz="1600" b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drugi opazuje)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sl-SI" sz="24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5" name="PoljeZBesedilom 4"/>
          <p:cNvSpPr txBox="1">
            <a:spLocks noChangeArrowheads="1"/>
          </p:cNvSpPr>
          <p:nvPr/>
        </p:nvSpPr>
        <p:spPr bwMode="auto">
          <a:xfrm>
            <a:off x="214312" y="163391"/>
            <a:ext cx="8715375" cy="58578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l-SI" sz="3200" b="1" dirty="0">
                <a:solidFill>
                  <a:schemeClr val="bg1"/>
                </a:solidFill>
                <a:latin typeface="Arial Rounded MT Bold" pitchFamily="34" charset="0"/>
              </a:rPr>
              <a:t>INTERAKTIVNO</a:t>
            </a:r>
            <a:r>
              <a:rPr lang="sl-SI" sz="3200" b="1" dirty="0">
                <a:latin typeface="Arial Rounded MT Bold" pitchFamily="34" charset="0"/>
              </a:rPr>
              <a:t> </a:t>
            </a:r>
            <a:r>
              <a:rPr lang="sl-SI" sz="3200" b="1" dirty="0">
                <a:solidFill>
                  <a:schemeClr val="bg1"/>
                </a:solidFill>
                <a:latin typeface="Arial Rounded MT Bold" pitchFamily="34" charset="0"/>
              </a:rPr>
              <a:t>TIMSKO</a:t>
            </a:r>
            <a:r>
              <a:rPr lang="sl-SI" sz="3200" b="1" dirty="0">
                <a:latin typeface="Arial Rounded MT Bold" pitchFamily="34" charset="0"/>
              </a:rPr>
              <a:t> </a:t>
            </a:r>
            <a:r>
              <a:rPr lang="sl-SI" sz="3200" b="1" dirty="0">
                <a:solidFill>
                  <a:schemeClr val="bg1"/>
                </a:solidFill>
                <a:latin typeface="Arial Rounded MT Bold" pitchFamily="34" charset="0"/>
              </a:rPr>
              <a:t>POUČEVANJE</a:t>
            </a:r>
          </a:p>
        </p:txBody>
      </p:sp>
    </p:spTree>
    <p:extLst>
      <p:ext uri="{BB962C8B-B14F-4D97-AF65-F5344CB8AC3E}">
        <p14:creationId xmlns:p14="http://schemas.microsoft.com/office/powerpoint/2010/main" val="3894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00188"/>
            <a:ext cx="8334127" cy="1357312"/>
          </a:xfrm>
        </p:spPr>
        <p:txBody>
          <a:bodyPr/>
          <a:lstStyle/>
          <a:p>
            <a:pPr algn="ctr" eaLnBrk="1" hangingPunct="1"/>
            <a:r>
              <a:rPr lang="sl-SI" sz="2400" dirty="0" smtClean="0">
                <a:solidFill>
                  <a:srgbClr val="C00000"/>
                </a:solidFill>
                <a:cs typeface="Arial" pitchFamily="34" charset="0"/>
              </a:rPr>
              <a:t>Uspešnost povezovanja in sodelovanja (MP/KP – SP/TP)</a:t>
            </a:r>
            <a:br>
              <a:rPr lang="sl-SI" sz="24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sl-SI" sz="2400" dirty="0" smtClean="0">
                <a:solidFill>
                  <a:srgbClr val="C00000"/>
                </a:solidFill>
                <a:cs typeface="Arial" pitchFamily="34" charset="0"/>
              </a:rPr>
              <a:t>je odvisna od kakovosti sodelovanja, </a:t>
            </a:r>
            <a:br>
              <a:rPr lang="sl-SI" sz="2400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sl-SI" sz="2400" dirty="0" smtClean="0">
                <a:solidFill>
                  <a:srgbClr val="C00000"/>
                </a:solidFill>
                <a:cs typeface="Arial" pitchFamily="34" charset="0"/>
              </a:rPr>
              <a:t>ključno pa je SKUPNO NAČRTOVANJE.</a:t>
            </a:r>
            <a:endParaRPr lang="sl-SI" sz="2400" dirty="0" smtClean="0">
              <a:solidFill>
                <a:srgbClr val="C00000"/>
              </a:solidFill>
              <a:cs typeface="Arial" pitchFamily="34" charset="0"/>
              <a:sym typeface="Wingdings 3" pitchFamily="18" charset="2"/>
            </a:endParaRPr>
          </a:p>
        </p:txBody>
      </p:sp>
      <p:graphicFrame>
        <p:nvGraphicFramePr>
          <p:cNvPr id="20512" name="Group 32"/>
          <p:cNvGraphicFramePr>
            <a:graphicFrameLocks noGrp="1"/>
          </p:cNvGraphicFramePr>
          <p:nvPr>
            <p:ph idx="1"/>
          </p:nvPr>
        </p:nvGraphicFramePr>
        <p:xfrm>
          <a:off x="428625" y="2928938"/>
          <a:ext cx="8358188" cy="3543300"/>
        </p:xfrm>
        <a:graphic>
          <a:graphicData uri="http://schemas.openxmlformats.org/drawingml/2006/table">
            <a:tbl>
              <a:tblPr/>
              <a:tblGrid>
                <a:gridCol w="2321719"/>
                <a:gridCol w="2031504"/>
                <a:gridCol w="1915418"/>
                <a:gridCol w="208954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Vrste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NAČRTO-VANJE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Izvajanje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Vrednotenje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refleksija–evalvacija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Sodelovalno poučevanje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Timsko poučevanje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Timsko poučevanje 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Wingdings 2"/>
                        </a:rPr>
                        <a:t></a:t>
                      </a:r>
                      <a:endParaRPr kumimoji="0" lang="sl-SI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Naslov 2"/>
          <p:cNvSpPr txBox="1">
            <a:spLocks/>
          </p:cNvSpPr>
          <p:nvPr/>
        </p:nvSpPr>
        <p:spPr>
          <a:xfrm>
            <a:off x="1714500" y="357188"/>
            <a:ext cx="7000875" cy="1143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txBody>
          <a:bodyPr/>
          <a:lstStyle/>
          <a:p>
            <a:pPr algn="r">
              <a:defRPr/>
            </a:pPr>
            <a:r>
              <a:rPr lang="sl-SI" sz="3200" b="1" kern="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SODELOVALNO POUČEVANJE: SKUPNE FAZE</a:t>
            </a:r>
          </a:p>
        </p:txBody>
      </p:sp>
      <p:pic>
        <p:nvPicPr>
          <p:cNvPr id="7200" name="Picture 3" descr="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785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3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71078"/>
              </p:ext>
            </p:extLst>
          </p:nvPr>
        </p:nvGraphicFramePr>
        <p:xfrm>
          <a:off x="285750" y="1643063"/>
          <a:ext cx="8572500" cy="4938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00"/>
              </a:tblGrid>
              <a:tr h="73156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DIJAKI </a:t>
                      </a:r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(odpravljanje razlik</a:t>
                      </a:r>
                      <a:r>
                        <a:rPr lang="sl-SI" sz="1800" baseline="0" dirty="0" smtClean="0">
                          <a:solidFill>
                            <a:schemeClr val="tx1"/>
                          </a:solidFill>
                        </a:rPr>
                        <a:t> v predznanju, diferencirana </a:t>
                      </a:r>
                    </a:p>
                    <a:p>
                      <a:r>
                        <a:rPr lang="sl-SI" sz="1800" baseline="0" dirty="0" smtClean="0">
                          <a:solidFill>
                            <a:schemeClr val="tx1"/>
                          </a:solidFill>
                        </a:rPr>
                        <a:t>pomoč pri učnih težavah, podpora nadarjenim, prilagajanje učnim stilom itd.</a:t>
                      </a:r>
                      <a:r>
                        <a:rPr lang="sl-SI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lang="sl-SI" sz="2400" b="1" dirty="0" err="1" smtClean="0">
                          <a:solidFill>
                            <a:schemeClr val="tx1"/>
                          </a:solidFill>
                        </a:rPr>
                        <a:t>Intradisciplinarnost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(enopredmetne 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kurikularne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 povezave – vertikalne in horizontalne, delne in celovite/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kroskurikularne</a:t>
                      </a:r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INTERDISCIPLINARNOST 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večpredmetne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1800" b="1" dirty="0" err="1" smtClean="0"/>
                        <a:t>kurikularne</a:t>
                      </a:r>
                      <a:r>
                        <a:rPr lang="sl-SI" sz="1800" b="1" dirty="0" smtClean="0"/>
                        <a:t> povezave – vertikalne in horizontalne, delne in celovite/</a:t>
                      </a:r>
                      <a:r>
                        <a:rPr lang="sl-SI" sz="1800" b="1" dirty="0" err="1" smtClean="0"/>
                        <a:t>kroskurikularne</a:t>
                      </a:r>
                      <a:r>
                        <a:rPr lang="sl-SI" sz="1800" b="1" baseline="0" dirty="0" smtClean="0"/>
                        <a:t>)</a:t>
                      </a:r>
                      <a:endParaRPr lang="sl-SI" sz="1800" b="1" dirty="0" smtClean="0"/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DIDAKTIČNI PRISTOP/UČNA METODA (PROJEKTNI PRISTOP, raziskovalno učenje, sodelovalno učenje…)</a:t>
                      </a: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Faza učnega procesa 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(preverjanje in ocenjevanje znanja)</a:t>
                      </a:r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Učitelji 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kolegialno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 učenje, medsebojna pomoč pri reševanju problemov z “zahtevnimi” oddelki</a:t>
                      </a:r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</a:rPr>
                        <a:t> ali dijaki, omogočanje “specializiranosti”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Predmeti/Področja 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(profiliranje </a:t>
                      </a:r>
                      <a:r>
                        <a:rPr lang="sl-SI" sz="1800" b="1" dirty="0" err="1" smtClean="0">
                          <a:solidFill>
                            <a:schemeClr val="tx1"/>
                          </a:solidFill>
                        </a:rPr>
                        <a:t>kurikula</a:t>
                      </a:r>
                      <a:r>
                        <a:rPr lang="sl-SI" sz="1800" b="1" dirty="0" smtClean="0">
                          <a:solidFill>
                            <a:schemeClr val="tx1"/>
                          </a:solidFill>
                        </a:rPr>
                        <a:t> – prednost posameznim predmetom ali predmetnim področjem)</a:t>
                      </a:r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0132" name="Naslov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1000125"/>
          </a:xfr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smtClean="0">
                <a:solidFill>
                  <a:schemeClr val="bg1"/>
                </a:solidFill>
                <a:latin typeface="Arial Rounded MT Bold" pitchFamily="34" charset="0"/>
              </a:rPr>
              <a:t>CILJI INTERAKTIVNEGA </a:t>
            </a:r>
            <a:br>
              <a:rPr lang="sl-SI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mtClean="0">
                <a:solidFill>
                  <a:schemeClr val="bg1"/>
                </a:solidFill>
                <a:latin typeface="Arial Rounded MT Bold" pitchFamily="34" charset="0"/>
              </a:rPr>
              <a:t>TIMSKEGA POUČEVANJA</a:t>
            </a:r>
          </a:p>
        </p:txBody>
      </p:sp>
      <p:pic>
        <p:nvPicPr>
          <p:cNvPr id="90133" name="Picture 2" descr="C:\Users\KPavlic\Documents\SLIKE\Grafika\Teamwork\TW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2071687" cy="15605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96925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KURIKUL/PROGRAM kot cilj vpeljave  ITP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579" name="Ograda vsebine 6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186238" cy="5357812"/>
          </a:xfrm>
        </p:spPr>
        <p:txBody>
          <a:bodyPr/>
          <a:lstStyle/>
          <a:p>
            <a:pPr eaLnBrk="1" hangingPunct="1"/>
            <a:r>
              <a:rPr lang="sl-SI" sz="2400" b="1" dirty="0" smtClean="0">
                <a:solidFill>
                  <a:srgbClr val="C00000"/>
                </a:solidFill>
              </a:rPr>
              <a:t>PROFILIRANJE </a:t>
            </a:r>
            <a:r>
              <a:rPr lang="sl-SI" sz="2400" b="1" dirty="0" err="1" smtClean="0">
                <a:solidFill>
                  <a:srgbClr val="C00000"/>
                </a:solidFill>
              </a:rPr>
              <a:t>kurikula</a:t>
            </a:r>
            <a:r>
              <a:rPr lang="sl-SI" sz="2400" dirty="0" smtClean="0">
                <a:solidFill>
                  <a:srgbClr val="C00000"/>
                </a:solidFill>
              </a:rPr>
              <a:t>:</a:t>
            </a:r>
          </a:p>
          <a:p>
            <a:pPr lvl="1" eaLnBrk="1" hangingPunct="1"/>
            <a:r>
              <a:rPr lang="sl-SI" sz="2000" dirty="0" smtClean="0"/>
              <a:t>večji </a:t>
            </a:r>
            <a:r>
              <a:rPr lang="sl-SI" sz="2000" b="1" dirty="0" smtClean="0"/>
              <a:t>poudarek posameznim predmetom</a:t>
            </a:r>
          </a:p>
          <a:p>
            <a:pPr lvl="1" eaLnBrk="1" hangingPunct="1"/>
            <a:r>
              <a:rPr lang="sl-SI" sz="2000" dirty="0" smtClean="0"/>
              <a:t>vpeljava </a:t>
            </a:r>
            <a:r>
              <a:rPr lang="sl-SI" sz="2000" b="1" dirty="0" smtClean="0"/>
              <a:t>alternativnih oblik preverjanja in ocenjevanja </a:t>
            </a:r>
            <a:r>
              <a:rPr lang="sl-SI" sz="2000" dirty="0" smtClean="0"/>
              <a:t>(raziskovalna naloga </a:t>
            </a:r>
            <a:r>
              <a:rPr lang="sl-SI" sz="2000" dirty="0" smtClean="0">
                <a:sym typeface="Wingdings 3" pitchFamily="18" charset="2"/>
              </a:rPr>
              <a:t> </a:t>
            </a:r>
            <a:r>
              <a:rPr lang="sl-SI" sz="2000" b="1" dirty="0" smtClean="0">
                <a:solidFill>
                  <a:srgbClr val="C00000"/>
                </a:solidFill>
                <a:sym typeface="Wingdings 3" pitchFamily="18" charset="2"/>
              </a:rPr>
              <a:t>PROJEKTNI PRISTOP</a:t>
            </a:r>
            <a:r>
              <a:rPr lang="sl-SI" sz="2000" dirty="0" smtClean="0">
                <a:sym typeface="Wingdings 3" pitchFamily="18" charset="2"/>
              </a:rPr>
              <a:t>)</a:t>
            </a:r>
            <a:endParaRPr lang="sl-SI" sz="2000" dirty="0" smtClean="0"/>
          </a:p>
          <a:p>
            <a:pPr lvl="1" eaLnBrk="1" hangingPunct="1"/>
            <a:r>
              <a:rPr lang="sl-SI" sz="2000" dirty="0" smtClean="0"/>
              <a:t>vpeljava </a:t>
            </a:r>
            <a:r>
              <a:rPr lang="sl-SI" sz="2000" b="1" dirty="0" smtClean="0"/>
              <a:t>specifičnega didaktičnega pristopa </a:t>
            </a:r>
            <a:r>
              <a:rPr lang="sl-SI" sz="2000" dirty="0" smtClean="0"/>
              <a:t>(</a:t>
            </a:r>
            <a:r>
              <a:rPr lang="sl-SI" sz="2000" b="1" dirty="0" smtClean="0">
                <a:solidFill>
                  <a:srgbClr val="C00000"/>
                </a:solidFill>
              </a:rPr>
              <a:t>PROJEKTNI PRISTOP</a:t>
            </a:r>
            <a:r>
              <a:rPr lang="sl-SI" sz="2000" dirty="0" smtClean="0"/>
              <a:t>)</a:t>
            </a:r>
          </a:p>
          <a:p>
            <a:pPr eaLnBrk="1" hangingPunct="1"/>
            <a:r>
              <a:rPr lang="sl-SI" sz="2400" dirty="0" smtClean="0"/>
              <a:t>vpeljava </a:t>
            </a:r>
            <a:r>
              <a:rPr lang="sl-SI" sz="2400" b="1" dirty="0" smtClean="0"/>
              <a:t>interdisciplinarnega</a:t>
            </a:r>
            <a:r>
              <a:rPr lang="sl-SI" sz="2400" dirty="0" smtClean="0"/>
              <a:t> učenja </a:t>
            </a:r>
            <a:r>
              <a:rPr lang="sl-SI" sz="2400" dirty="0" smtClean="0">
                <a:sym typeface="Wingdings 3" pitchFamily="18" charset="2"/>
              </a:rPr>
              <a:t> </a:t>
            </a:r>
            <a:r>
              <a:rPr lang="sl-SI" sz="2400" b="1" dirty="0" smtClean="0">
                <a:sym typeface="Wingdings 3" pitchFamily="18" charset="2"/>
              </a:rPr>
              <a:t>integrativnega kurikula </a:t>
            </a:r>
            <a:r>
              <a:rPr lang="sl-SI" sz="2400" dirty="0" smtClean="0">
                <a:sym typeface="Wingdings 3" pitchFamily="18" charset="2"/>
              </a:rPr>
              <a:t>(</a:t>
            </a:r>
            <a:r>
              <a:rPr lang="sl-SI" sz="2400" b="1" dirty="0" smtClean="0">
                <a:sym typeface="Wingdings 3" pitchFamily="18" charset="2"/>
              </a:rPr>
              <a:t>medpredmetnih</a:t>
            </a:r>
            <a:r>
              <a:rPr lang="sl-SI" sz="2400" dirty="0" smtClean="0">
                <a:sym typeface="Wingdings 3" pitchFamily="18" charset="2"/>
              </a:rPr>
              <a:t> povezav)</a:t>
            </a:r>
          </a:p>
          <a:p>
            <a:pPr eaLnBrk="1" hangingPunct="1"/>
            <a:endParaRPr lang="sl-SI" sz="2400" dirty="0" smtClean="0"/>
          </a:p>
        </p:txBody>
      </p:sp>
      <p:sp>
        <p:nvSpPr>
          <p:cNvPr id="24580" name="Ograda vsebine 7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4143375" cy="5429250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sz="2400" b="1" smtClean="0">
                <a:solidFill>
                  <a:srgbClr val="C00000"/>
                </a:solidFill>
              </a:rPr>
              <a:t>na ravni šole </a:t>
            </a:r>
            <a:r>
              <a:rPr lang="sl-SI" sz="2400" smtClean="0"/>
              <a:t>oz.</a:t>
            </a:r>
            <a:r>
              <a:rPr lang="sl-SI" sz="2400" b="1" smtClean="0">
                <a:solidFill>
                  <a:srgbClr val="C00000"/>
                </a:solidFill>
              </a:rPr>
              <a:t> kurikula kot celote </a:t>
            </a:r>
            <a:r>
              <a:rPr lang="sl-SI" sz="2400" smtClean="0">
                <a:sym typeface="Wingdings 3" pitchFamily="18" charset="2"/>
              </a:rPr>
              <a:t> “nova” podoba (“</a:t>
            </a:r>
            <a:r>
              <a:rPr lang="sl-SI" sz="2400" b="1" smtClean="0">
                <a:sym typeface="Wingdings 3" pitchFamily="18" charset="2"/>
              </a:rPr>
              <a:t>profil</a:t>
            </a:r>
            <a:r>
              <a:rPr lang="sl-SI" sz="2400" smtClean="0">
                <a:sym typeface="Wingdings 3" pitchFamily="18" charset="2"/>
              </a:rPr>
              <a:t>”) šole, drugačna </a:t>
            </a:r>
            <a:r>
              <a:rPr lang="sl-SI" sz="2400" b="1" smtClean="0">
                <a:sym typeface="Wingdings 3" pitchFamily="18" charset="2"/>
              </a:rPr>
              <a:t>prepoznavnost</a:t>
            </a:r>
            <a:r>
              <a:rPr lang="sl-SI" sz="2400" smtClean="0">
                <a:sym typeface="Wingdings 3" pitchFamily="18" charset="2"/>
              </a:rPr>
              <a:t> v okolju</a:t>
            </a: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del vizije in razvojna strategija šole </a:t>
            </a:r>
            <a:r>
              <a:rPr lang="sl-SI" sz="2000" smtClean="0">
                <a:sym typeface="Wingdings 3" pitchFamily="18" charset="2"/>
              </a:rPr>
              <a:t>( program razvoja šole  letni delovni načrt šole / posodobitveni načrt šole  letni načrti dela aktivov  letne učne priprave učiteljev …)</a:t>
            </a: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odločitev celotnega kolektiva </a:t>
            </a:r>
            <a:r>
              <a:rPr lang="sl-SI" sz="2000" smtClean="0">
                <a:sym typeface="Wingdings 3" pitchFamily="18" charset="2"/>
              </a:rPr>
              <a:t>  proces odločanja: kombinacija od zgoraj navzdol in od spodaj navzgor</a:t>
            </a:r>
            <a:r>
              <a:rPr lang="sl-SI" sz="2400" smtClean="0">
                <a:sym typeface="Wingdings 3" pitchFamily="18" charset="2"/>
              </a:rPr>
              <a:t></a:t>
            </a: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mtClean="0"/>
          </a:p>
        </p:txBody>
      </p:sp>
      <p:cxnSp>
        <p:nvCxnSpPr>
          <p:cNvPr id="10" name="Raven puščični konektor 9"/>
          <p:cNvCxnSpPr/>
          <p:nvPr/>
        </p:nvCxnSpPr>
        <p:spPr>
          <a:xfrm rot="5400000">
            <a:off x="-430213" y="3214688"/>
            <a:ext cx="2144713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2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96925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POUK / UČNI PROCES kot cilj vpeljave  ITP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603" name="Ograda vsebine 4"/>
          <p:cNvSpPr>
            <a:spLocks noGrp="1"/>
          </p:cNvSpPr>
          <p:nvPr>
            <p:ph sz="half" idx="1"/>
          </p:nvPr>
        </p:nvSpPr>
        <p:spPr>
          <a:xfrm>
            <a:off x="500063" y="1143000"/>
            <a:ext cx="4038600" cy="5572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l-SI" sz="2400" dirty="0" smtClean="0"/>
              <a:t>vpeljava </a:t>
            </a:r>
            <a:r>
              <a:rPr lang="sl-SI" sz="2400" b="1" dirty="0" err="1" smtClean="0">
                <a:sym typeface="Wingdings 3" pitchFamily="18" charset="2"/>
              </a:rPr>
              <a:t>integrativnega</a:t>
            </a:r>
            <a:r>
              <a:rPr lang="sl-SI" sz="2400" b="1" dirty="0" smtClean="0">
                <a:sym typeface="Wingdings 3" pitchFamily="18" charset="2"/>
              </a:rPr>
              <a:t> </a:t>
            </a:r>
            <a:r>
              <a:rPr lang="sl-SI" sz="2400" b="1" dirty="0" err="1" smtClean="0">
                <a:sym typeface="Wingdings 3" pitchFamily="18" charset="2"/>
              </a:rPr>
              <a:t>kurikula</a:t>
            </a:r>
            <a:r>
              <a:rPr lang="sl-SI" sz="2400" b="1" dirty="0" smtClean="0">
                <a:sym typeface="Wingdings 3" pitchFamily="18" charset="2"/>
              </a:rPr>
              <a:t> </a:t>
            </a:r>
            <a:r>
              <a:rPr lang="sl-SI" sz="2000" dirty="0" smtClean="0">
                <a:sym typeface="Wingdings 3" pitchFamily="18" charset="2"/>
              </a:rPr>
              <a:t>(</a:t>
            </a:r>
            <a:r>
              <a:rPr lang="sl-SI" sz="2000" dirty="0" err="1" smtClean="0">
                <a:sym typeface="Wingdings 3" pitchFamily="18" charset="2"/>
              </a:rPr>
              <a:t>znotrajpredmetnih</a:t>
            </a:r>
            <a:r>
              <a:rPr lang="sl-SI" sz="2000" dirty="0" smtClean="0">
                <a:sym typeface="Wingdings 3" pitchFamily="18" charset="2"/>
              </a:rPr>
              <a:t> in </a:t>
            </a:r>
            <a:r>
              <a:rPr lang="sl-SI" sz="2000" dirty="0" err="1" smtClean="0">
                <a:sym typeface="Wingdings 3" pitchFamily="18" charset="2"/>
              </a:rPr>
              <a:t>medpredmetnih</a:t>
            </a:r>
            <a:r>
              <a:rPr lang="sl-SI" sz="2000" dirty="0" smtClean="0">
                <a:sym typeface="Wingdings 3" pitchFamily="18" charset="2"/>
              </a:rPr>
              <a:t> KURIKULARNIH POVEZAV)</a:t>
            </a:r>
          </a:p>
          <a:p>
            <a:pPr eaLnBrk="1" hangingPunct="1">
              <a:spcBef>
                <a:spcPct val="0"/>
              </a:spcBef>
            </a:pPr>
            <a:r>
              <a:rPr lang="sl-SI" sz="2400" dirty="0" smtClean="0"/>
              <a:t>vpeljava </a:t>
            </a:r>
            <a:r>
              <a:rPr lang="sl-SI" sz="2400" b="1" dirty="0" smtClean="0">
                <a:solidFill>
                  <a:srgbClr val="C00000"/>
                </a:solidFill>
              </a:rPr>
              <a:t>specifičnih didaktičnih pristopov </a:t>
            </a:r>
            <a:r>
              <a:rPr lang="sl-SI" sz="2400" b="1" dirty="0" smtClean="0"/>
              <a:t>v pouk </a:t>
            </a:r>
            <a:r>
              <a:rPr lang="sl-SI" sz="2200" dirty="0" smtClean="0"/>
              <a:t>(tj. </a:t>
            </a:r>
            <a:r>
              <a:rPr lang="sl-SI" sz="2200" dirty="0" smtClean="0">
                <a:solidFill>
                  <a:srgbClr val="C00000"/>
                </a:solidFill>
              </a:rPr>
              <a:t>takšnih, ki terjajo bolj intenzivno sodelovanje učiteljev ali pa manj dijakov na učitelja</a:t>
            </a:r>
            <a:r>
              <a:rPr lang="sl-SI" sz="2200" dirty="0" smtClean="0"/>
              <a:t>) npr.: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200" dirty="0" smtClean="0"/>
              <a:t>v vsebino usmerjeno učenje TJ 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200" dirty="0" smtClean="0"/>
              <a:t>jezikovno ozaveščeno učenje NJP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200" b="1" dirty="0" smtClean="0">
                <a:solidFill>
                  <a:srgbClr val="C00000"/>
                </a:solidFill>
              </a:rPr>
              <a:t>PROJEKTNI PRISTOP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200" dirty="0" smtClean="0"/>
              <a:t>sodelovalno učenje idr.</a:t>
            </a:r>
          </a:p>
          <a:p>
            <a:pPr lvl="1" eaLnBrk="1" hangingPunct="1"/>
            <a:endParaRPr lang="sl-SI" sz="2000" dirty="0" smtClean="0"/>
          </a:p>
        </p:txBody>
      </p:sp>
      <p:cxnSp>
        <p:nvCxnSpPr>
          <p:cNvPr id="7" name="Raven puščični konektor 6"/>
          <p:cNvCxnSpPr/>
          <p:nvPr/>
        </p:nvCxnSpPr>
        <p:spPr>
          <a:xfrm rot="5400000">
            <a:off x="142875" y="2071688"/>
            <a:ext cx="857250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Ograda vsebine 7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4143375" cy="5429250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sz="2400" b="1" smtClean="0">
                <a:solidFill>
                  <a:srgbClr val="C00000"/>
                </a:solidFill>
              </a:rPr>
              <a:t>na ravni predmetnih oz. področnih aktivov</a:t>
            </a:r>
          </a:p>
          <a:p>
            <a:pPr eaLnBrk="1" hangingPunct="1"/>
            <a:endParaRPr lang="sl-SI" sz="800" smtClean="0">
              <a:sym typeface="Wingdings 3" pitchFamily="18" charset="2"/>
            </a:endParaRP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tudi razvojna strategija šole, a z drugačnimi zaporedji </a:t>
            </a:r>
            <a:r>
              <a:rPr lang="sl-SI" sz="2000" smtClean="0">
                <a:sym typeface="Wingdings 3" pitchFamily="18" charset="2"/>
              </a:rPr>
              <a:t>( letni načrti dela aktivov  letni delovni načrt šole / posodobitveni načrt šole  letne učne priprave učiteljev  program razvoja šole …)</a:t>
            </a:r>
          </a:p>
          <a:p>
            <a:pPr eaLnBrk="1" hangingPunct="1"/>
            <a:endParaRPr lang="sl-SI" sz="800" smtClean="0">
              <a:sym typeface="Wingdings 3" pitchFamily="18" charset="2"/>
            </a:endParaRP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odločitev predmetnega oz.  področnega aktiva </a:t>
            </a:r>
            <a:r>
              <a:rPr lang="sl-SI" sz="2000" smtClean="0">
                <a:sym typeface="Wingdings 3" pitchFamily="18" charset="2"/>
              </a:rPr>
              <a:t>  proces odločanja: od spodaj navzgor</a:t>
            </a:r>
            <a:r>
              <a:rPr lang="sl-SI" sz="2400" smtClean="0">
                <a:sym typeface="Wingdings 3" pitchFamily="18" charset="2"/>
              </a:rPr>
              <a:t></a:t>
            </a: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12710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DIJAKI kot cilj vpeljave  ITP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627" name="Ograda vsebine 4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4038600" cy="5643562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b="1" dirty="0" smtClean="0">
                <a:solidFill>
                  <a:srgbClr val="C00000"/>
                </a:solidFill>
                <a:sym typeface="Wingdings 3" pitchFamily="18" charset="2"/>
              </a:rPr>
              <a:t>INDIVIDUALIZACIJA</a:t>
            </a:r>
            <a:r>
              <a:rPr lang="sl-SI" sz="2000" dirty="0" smtClean="0">
                <a:sym typeface="Wingdings 3" pitchFamily="18" charset="2"/>
              </a:rPr>
              <a:t> in/oz. </a:t>
            </a:r>
            <a:r>
              <a:rPr lang="sl-SI" sz="2000" b="1" dirty="0" smtClean="0">
                <a:solidFill>
                  <a:srgbClr val="C00000"/>
                </a:solidFill>
              </a:rPr>
              <a:t>DIFERENCIACIJA</a:t>
            </a:r>
            <a:r>
              <a:rPr lang="sl-SI" sz="2000" dirty="0" smtClean="0"/>
              <a:t> glede na dijakovo pred/znanje in zmožnosti: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b="1" dirty="0" smtClean="0"/>
              <a:t>odpravljanje razlik v</a:t>
            </a:r>
            <a:r>
              <a:rPr lang="sl-SI" sz="2000" dirty="0" smtClean="0"/>
              <a:t> vstopnem in izstopnem </a:t>
            </a:r>
            <a:r>
              <a:rPr lang="sl-SI" sz="2000" b="1" dirty="0" smtClean="0"/>
              <a:t>znanju</a:t>
            </a:r>
            <a:r>
              <a:rPr lang="sl-SI" sz="2000" dirty="0" smtClean="0"/>
              <a:t> 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b="1" dirty="0" smtClean="0"/>
              <a:t>podpora nadarjenim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dirty="0" smtClean="0"/>
              <a:t>ustvarjanje oz. izboljševanje možnosti za </a:t>
            </a:r>
            <a:r>
              <a:rPr lang="sl-SI" sz="2000" b="1" dirty="0" smtClean="0">
                <a:solidFill>
                  <a:srgbClr val="C00000"/>
                </a:solidFill>
              </a:rPr>
              <a:t>PERSONALIZACIJO</a:t>
            </a:r>
            <a:r>
              <a:rPr lang="sl-SI" sz="2000" dirty="0" smtClean="0"/>
              <a:t> </a:t>
            </a:r>
            <a:r>
              <a:rPr lang="sl-SI" sz="2000" b="1" dirty="0" smtClean="0">
                <a:solidFill>
                  <a:srgbClr val="C00000"/>
                </a:solidFill>
              </a:rPr>
              <a:t>UČNEGA PROCESA</a:t>
            </a:r>
            <a:r>
              <a:rPr lang="sl-SI" sz="2000" b="1" dirty="0" smtClean="0"/>
              <a:t>:</a:t>
            </a:r>
            <a:r>
              <a:rPr lang="sl-SI" sz="2000" dirty="0" smtClean="0"/>
              <a:t> </a:t>
            </a:r>
            <a:r>
              <a:rPr lang="sl-SI" sz="2000" b="1" dirty="0" smtClean="0"/>
              <a:t>paralelne</a:t>
            </a:r>
            <a:r>
              <a:rPr lang="sl-SI" sz="2000" dirty="0" smtClean="0"/>
              <a:t> učne poti, ki upoštevajo 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dirty="0" smtClean="0"/>
              <a:t>interese dijakov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dirty="0" smtClean="0"/>
              <a:t>motivacijo za učenje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dirty="0" smtClean="0"/>
              <a:t>kognitivne stile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sl-SI" sz="2000" dirty="0" smtClean="0"/>
              <a:t>stile učenja in mišljenja …</a:t>
            </a:r>
          </a:p>
        </p:txBody>
      </p:sp>
      <p:sp>
        <p:nvSpPr>
          <p:cNvPr id="26628" name="Ograda vsebine 7"/>
          <p:cNvSpPr>
            <a:spLocks noGrp="1"/>
          </p:cNvSpPr>
          <p:nvPr>
            <p:ph sz="half" idx="2"/>
          </p:nvPr>
        </p:nvSpPr>
        <p:spPr>
          <a:xfrm>
            <a:off x="4429125" y="1214438"/>
            <a:ext cx="4357688" cy="5500687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l-SI" sz="2400" b="1" smtClean="0">
                <a:solidFill>
                  <a:srgbClr val="C00000"/>
                </a:solidFill>
              </a:rPr>
              <a:t>na ravni 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000" b="1" smtClean="0">
                <a:solidFill>
                  <a:srgbClr val="C00000"/>
                </a:solidFill>
              </a:rPr>
              <a:t>šole kot celote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000" b="1" smtClean="0">
                <a:solidFill>
                  <a:srgbClr val="C00000"/>
                </a:solidFill>
              </a:rPr>
              <a:t>predmetnih oz. področnih aktivov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000" b="1" smtClean="0">
                <a:solidFill>
                  <a:srgbClr val="C00000"/>
                </a:solidFill>
              </a:rPr>
              <a:t>oddelkov</a:t>
            </a:r>
          </a:p>
          <a:p>
            <a:pPr lvl="1" eaLnBrk="1" hangingPunct="1">
              <a:spcBef>
                <a:spcPct val="0"/>
              </a:spcBef>
            </a:pPr>
            <a:r>
              <a:rPr lang="sl-SI" sz="2000" b="1" smtClean="0">
                <a:solidFill>
                  <a:srgbClr val="C00000"/>
                </a:solidFill>
              </a:rPr>
              <a:t>poučevalnih timov/parov</a:t>
            </a: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tudi razvojna strategija šole, </a:t>
            </a:r>
            <a:r>
              <a:rPr lang="sl-SI" sz="2000" smtClean="0">
                <a:sym typeface="Wingdings 3" pitchFamily="18" charset="2"/>
              </a:rPr>
              <a:t>možnost za profiliranje in prepoznavnost v okolju, </a:t>
            </a:r>
            <a:r>
              <a:rPr lang="sl-SI" sz="2000" b="1" smtClean="0">
                <a:sym typeface="Wingdings 3" pitchFamily="18" charset="2"/>
              </a:rPr>
              <a:t> a z drugačnimi zaporedji: </a:t>
            </a:r>
            <a:r>
              <a:rPr lang="sl-SI" sz="2000" smtClean="0">
                <a:sym typeface="Wingdings 3" pitchFamily="18" charset="2"/>
              </a:rPr>
              <a:t> letne učne priprave učiteljev  (letni načrti dela aktivov)  letni delovni načrt šole / posodobitveni načrt šole   program razvoja šole …)</a:t>
            </a:r>
          </a:p>
          <a:p>
            <a:pPr eaLnBrk="1" hangingPunct="1"/>
            <a:r>
              <a:rPr lang="sl-SI" sz="2000" b="1" smtClean="0">
                <a:sym typeface="Wingdings 3" pitchFamily="18" charset="2"/>
              </a:rPr>
              <a:t>odločitev učiteljev ali predmetnega </a:t>
            </a:r>
            <a:r>
              <a:rPr lang="sl-SI" sz="2000" smtClean="0">
                <a:sym typeface="Wingdings 3" pitchFamily="18" charset="2"/>
              </a:rPr>
              <a:t>  proces odločanja: od spodaj navzgor</a:t>
            </a: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z="2400" smtClean="0">
              <a:sym typeface="Wingdings 3" pitchFamily="18" charset="2"/>
            </a:endParaRPr>
          </a:p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878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008E"/>
          </a:solidFill>
        </p:spPr>
        <p:txBody>
          <a:bodyPr/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BESEDE, BESEDE,  BESEDE …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4320480" cy="453650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>
                <a:solidFill>
                  <a:srgbClr val="C00000"/>
                </a:solidFill>
              </a:rPr>
              <a:t>projektni pristop k … </a:t>
            </a:r>
            <a:r>
              <a:rPr lang="sl-SI" sz="2400" b="1" dirty="0">
                <a:solidFill>
                  <a:srgbClr val="C00000"/>
                </a:solidFill>
              </a:rPr>
              <a:t>(učenju in poučevanju</a:t>
            </a:r>
            <a:r>
              <a:rPr lang="sl-SI" sz="2400" b="1" dirty="0" smtClean="0">
                <a:solidFill>
                  <a:srgbClr val="C00000"/>
                </a:solidFill>
              </a:rPr>
              <a:t>):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sl-SI" sz="24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sl-SI" sz="2400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 smtClean="0"/>
              <a:t>projektno učenje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 smtClean="0"/>
              <a:t>projektno delo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 smtClean="0"/>
              <a:t>PUD (projektno učno delo)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 smtClean="0"/>
              <a:t>projektno vzgojno delo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l-SI" sz="2800" b="1" dirty="0" smtClean="0"/>
              <a:t>učni projekt …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sl-SI" sz="2400" dirty="0" smtClean="0"/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4978388" y="1268760"/>
            <a:ext cx="3718756" cy="4536504"/>
          </a:xfrm>
          <a:prstGeom prst="rect">
            <a:avLst/>
          </a:prstGeom>
          <a:noFill/>
          <a:ln w="28575">
            <a:solidFill>
              <a:srgbClr val="0000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spcBef>
                <a:spcPts val="0"/>
              </a:spcBef>
              <a:buFont typeface="Wingdings 3" pitchFamily="18" charset="2"/>
              <a:buChar char=""/>
            </a:pPr>
            <a:r>
              <a:rPr lang="sl-SI" sz="2800" b="1" dirty="0" smtClean="0">
                <a:solidFill>
                  <a:schemeClr val="accent6"/>
                </a:solidFill>
              </a:rPr>
              <a:t>razvojni projektni </a:t>
            </a:r>
            <a:r>
              <a:rPr lang="sl-SI" sz="2400" b="1" dirty="0" smtClean="0">
                <a:solidFill>
                  <a:schemeClr val="accent6"/>
                </a:solidFill>
              </a:rPr>
              <a:t>(sistemski, nacionalni, šolski …)</a:t>
            </a:r>
          </a:p>
          <a:p>
            <a:pPr algn="r">
              <a:spcBef>
                <a:spcPts val="0"/>
              </a:spcBef>
              <a:buFont typeface="Wingdings 3" pitchFamily="18" charset="2"/>
              <a:buChar char=""/>
            </a:pPr>
            <a:r>
              <a:rPr lang="sl-SI" sz="2800" b="1" dirty="0" smtClean="0">
                <a:solidFill>
                  <a:schemeClr val="accent6"/>
                </a:solidFill>
              </a:rPr>
              <a:t>pilotni projekti</a:t>
            </a:r>
            <a:r>
              <a:rPr lang="sl-SI" sz="2800" b="1" dirty="0" smtClean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endParaRPr lang="sl-SI" sz="2800" b="1" i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sl-SI" sz="2800" b="1" i="1" dirty="0" err="1" smtClean="0"/>
              <a:t>vs</a:t>
            </a:r>
            <a:r>
              <a:rPr lang="sl-SI" sz="2800" b="1" i="1" dirty="0" smtClean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endParaRPr lang="sl-SI" sz="4000" b="1" i="1" dirty="0" smtClean="0"/>
          </a:p>
          <a:p>
            <a:pPr algn="r">
              <a:spcBef>
                <a:spcPts val="0"/>
              </a:spcBef>
              <a:buFont typeface="Wingdings 3" pitchFamily="18" charset="2"/>
              <a:buChar char=""/>
            </a:pP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učni projekti</a:t>
            </a:r>
          </a:p>
        </p:txBody>
      </p:sp>
      <p:pic>
        <p:nvPicPr>
          <p:cNvPr id="3074" name="Picture 2" descr="C:\Users\KPavlic\Documents\SLIKE\GRAFIKA\Magnifier\mag-alphab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9" y="2996952"/>
            <a:ext cx="1827455" cy="1375966"/>
          </a:xfrm>
          <a:prstGeom prst="flowChartDocument">
            <a:avLst/>
          </a:prstGeom>
          <a:noFill/>
          <a:ln w="28575">
            <a:solidFill>
              <a:srgbClr val="000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krožen pravokotni oblaček 3"/>
          <p:cNvSpPr/>
          <p:nvPr/>
        </p:nvSpPr>
        <p:spPr>
          <a:xfrm>
            <a:off x="5148064" y="4941168"/>
            <a:ext cx="3286708" cy="1476164"/>
          </a:xfrm>
          <a:prstGeom prst="wedgeRoundRectCallout">
            <a:avLst>
              <a:gd name="adj1" fmla="val -107240"/>
              <a:gd name="adj2" fmla="val -99298"/>
              <a:gd name="adj3" fmla="val 16667"/>
            </a:avLst>
          </a:prstGeom>
          <a:solidFill>
            <a:schemeClr val="bg1"/>
          </a:solidFill>
          <a:ln w="28575">
            <a:solidFill>
              <a:srgbClr val="00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sl-SI" sz="2800" b="1" dirty="0" smtClean="0">
                <a:solidFill>
                  <a:srgbClr val="C00000"/>
                </a:solidFill>
              </a:rPr>
              <a:t>metoda</a:t>
            </a:r>
            <a:r>
              <a:rPr lang="sl-SI" sz="2800" b="1" dirty="0">
                <a:solidFill>
                  <a:srgbClr val="C00000"/>
                </a:solidFill>
              </a:rPr>
              <a:t>, model, način ali vrsta pouka?</a:t>
            </a:r>
          </a:p>
        </p:txBody>
      </p:sp>
    </p:spTree>
    <p:extLst>
      <p:ext uri="{BB962C8B-B14F-4D97-AF65-F5344CB8AC3E}">
        <p14:creationId xmlns:p14="http://schemas.microsoft.com/office/powerpoint/2010/main" val="42163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082" y="260648"/>
            <a:ext cx="8316968" cy="938212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rojektni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pristop k </a:t>
            </a: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poučlevanju</a:t>
            </a: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in /oz. </a:t>
            </a:r>
            <a:r>
              <a:rPr lang="sl-SI" dirty="0" err="1" smtClean="0">
                <a:solidFill>
                  <a:schemeClr val="bg1"/>
                </a:solidFill>
                <a:latin typeface="Arial Rounded MT Bold" pitchFamily="34" charset="0"/>
              </a:rPr>
              <a:t>učenjuu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ni nič novega …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80200" y="2743200"/>
            <a:ext cx="2463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CARL ROGERS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r>
              <a:rPr lang="en-US" b="1">
                <a:latin typeface="Times New Roman" pitchFamily="18" charset="0"/>
              </a:rPr>
              <a:t>1902 - 1987</a:t>
            </a:r>
            <a:r>
              <a:rPr lang="en-US" sz="1600">
                <a:latin typeface="Times New Roman" pitchFamily="18" charset="0"/>
              </a:rPr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295400"/>
            <a:ext cx="14097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360613" y="2743200"/>
            <a:ext cx="2360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JOHN DEWEY</a:t>
            </a:r>
            <a:r>
              <a:rPr lang="en-US" sz="3200" b="1">
                <a:latin typeface="Times New Roman" pitchFamily="18" charset="0"/>
              </a:rPr>
              <a:t> </a:t>
            </a:r>
          </a:p>
          <a:p>
            <a:r>
              <a:rPr lang="en-US" b="1">
                <a:latin typeface="Times New Roman" pitchFamily="18" charset="0"/>
              </a:rPr>
              <a:t>1859-1952</a:t>
            </a:r>
            <a:endParaRPr lang="en-US" sz="3200" b="1">
              <a:latin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2954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5638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BENJAMIN</a:t>
            </a:r>
            <a:r>
              <a:rPr lang="en-US" sz="2100" b="1"/>
              <a:t> </a:t>
            </a:r>
            <a:r>
              <a:rPr lang="en-US" b="1"/>
              <a:t>BLOOM </a:t>
            </a:r>
            <a:endParaRPr lang="en-US"/>
          </a:p>
          <a:p>
            <a:r>
              <a:rPr lang="en-US" b="1"/>
              <a:t>1913-1999</a:t>
            </a:r>
            <a:endParaRPr lang="en-US" sz="2500" b="1">
              <a:solidFill>
                <a:srgbClr val="000000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95400"/>
            <a:ext cx="9525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9413" y="2951163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SOCRATES</a:t>
            </a:r>
          </a:p>
          <a:p>
            <a:r>
              <a:rPr lang="en-US" sz="2000" b="1">
                <a:latin typeface="Times New Roman" pitchFamily="18" charset="0"/>
              </a:rPr>
              <a:t>470-399 B.C. 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2319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858000" y="5608638"/>
            <a:ext cx="17970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JEROME</a:t>
            </a:r>
          </a:p>
          <a:p>
            <a:r>
              <a:rPr lang="en-US" b="1"/>
              <a:t> BRUNER</a:t>
            </a:r>
          </a:p>
          <a:p>
            <a:r>
              <a:rPr lang="en-US" b="1" i="1"/>
              <a:t>1915-CURRENT</a:t>
            </a:r>
          </a:p>
        </p:txBody>
      </p:sp>
      <p:pic>
        <p:nvPicPr>
          <p:cNvPr id="820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1477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295400"/>
            <a:ext cx="11826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4646613" y="2819400"/>
            <a:ext cx="20050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LEV </a:t>
            </a:r>
          </a:p>
          <a:p>
            <a:r>
              <a:rPr lang="en-US" b="1">
                <a:latin typeface="Times New Roman" pitchFamily="18" charset="0"/>
              </a:rPr>
              <a:t>VYGOTSKY </a:t>
            </a:r>
          </a:p>
          <a:p>
            <a:r>
              <a:rPr lang="en-US" sz="2000" b="1">
                <a:latin typeface="Times New Roman" pitchFamily="18" charset="0"/>
              </a:rPr>
              <a:t>1896-1934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04800" y="5426075"/>
            <a:ext cx="20574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JEAN PIAGET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1896-1980</a:t>
            </a:r>
            <a:endParaRPr lang="en-US"/>
          </a:p>
        </p:txBody>
      </p:sp>
      <p:pic>
        <p:nvPicPr>
          <p:cNvPr id="820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4495800" y="57150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SEYMOUR PAPART</a:t>
            </a:r>
            <a:endParaRPr lang="en-US"/>
          </a:p>
        </p:txBody>
      </p:sp>
      <p:pic>
        <p:nvPicPr>
          <p:cNvPr id="821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1144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5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Slovenska didaktična stroka …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7544" y="1052736"/>
            <a:ext cx="3466728" cy="5328592"/>
          </a:xfrm>
        </p:spPr>
        <p:txBody>
          <a:bodyPr/>
          <a:lstStyle/>
          <a:p>
            <a:r>
              <a:rPr lang="sl-SI" sz="2400" b="1" dirty="0" smtClean="0"/>
              <a:t>Helena Novak</a:t>
            </a:r>
            <a:r>
              <a:rPr lang="sl-SI" sz="2400" dirty="0" smtClean="0"/>
              <a:t>: projektno učno delo, inovacija, didaktični model</a:t>
            </a:r>
          </a:p>
          <a:p>
            <a:r>
              <a:rPr lang="sl-SI" sz="2400" b="1" dirty="0" smtClean="0"/>
              <a:t>France Strmčnik</a:t>
            </a:r>
            <a:r>
              <a:rPr lang="sl-SI" sz="2400" dirty="0" smtClean="0"/>
              <a:t>: eden od modelov fleksibilne diferenciacije in individualizacije</a:t>
            </a:r>
          </a:p>
          <a:p>
            <a:r>
              <a:rPr lang="sl-SI" sz="2400" b="1" dirty="0" smtClean="0"/>
              <a:t>Zmaga Glogovec </a:t>
            </a:r>
            <a:r>
              <a:rPr lang="sl-SI" sz="2400" dirty="0" smtClean="0"/>
              <a:t>in </a:t>
            </a:r>
            <a:r>
              <a:rPr lang="sl-SI" sz="2400" b="1" dirty="0" smtClean="0"/>
              <a:t>Drago Žagar</a:t>
            </a:r>
            <a:r>
              <a:rPr lang="sl-SI" sz="2400" dirty="0" smtClean="0"/>
              <a:t>: projektno vzgojno delo</a:t>
            </a:r>
            <a:endParaRPr lang="sl-SI" sz="2400" dirty="0"/>
          </a:p>
        </p:txBody>
      </p:sp>
      <p:sp>
        <p:nvSpPr>
          <p:cNvPr id="20" name="Ograda vsebine 1"/>
          <p:cNvSpPr txBox="1">
            <a:spLocks/>
          </p:cNvSpPr>
          <p:nvPr/>
        </p:nvSpPr>
        <p:spPr bwMode="auto">
          <a:xfrm>
            <a:off x="4139952" y="1052736"/>
            <a:ext cx="447484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sl-SI" sz="2400" b="1" dirty="0">
                <a:solidFill>
                  <a:schemeClr val="accent6"/>
                </a:solidFill>
              </a:rPr>
              <a:t>Avtentično učenje</a:t>
            </a:r>
            <a:r>
              <a:rPr lang="sl-SI" sz="2400" dirty="0">
                <a:solidFill>
                  <a:schemeClr val="accent6"/>
                </a:solidFill>
              </a:rPr>
              <a:t> </a:t>
            </a:r>
            <a:r>
              <a:rPr lang="sl-SI" sz="2400" dirty="0"/>
              <a:t>– reševanje resničnega življenjskega problema oz. naloge</a:t>
            </a:r>
          </a:p>
          <a:p>
            <a:pPr>
              <a:lnSpc>
                <a:spcPct val="80000"/>
              </a:lnSpc>
            </a:pPr>
            <a:r>
              <a:rPr lang="sl-SI" sz="2400" b="1" dirty="0">
                <a:solidFill>
                  <a:schemeClr val="accent6"/>
                </a:solidFill>
              </a:rPr>
              <a:t>Aktivno učenje</a:t>
            </a:r>
            <a:r>
              <a:rPr lang="sl-SI" sz="2400" dirty="0">
                <a:solidFill>
                  <a:schemeClr val="accent6"/>
                </a:solidFill>
              </a:rPr>
              <a:t> </a:t>
            </a:r>
            <a:r>
              <a:rPr lang="sl-SI" sz="2400" dirty="0"/>
              <a:t>– </a:t>
            </a:r>
            <a:r>
              <a:rPr lang="sl-SI" sz="2400" i="1" dirty="0" err="1"/>
              <a:t>learning</a:t>
            </a:r>
            <a:r>
              <a:rPr lang="sl-SI" sz="2400" i="1" dirty="0"/>
              <a:t> </a:t>
            </a:r>
            <a:r>
              <a:rPr lang="sl-SI" sz="2400" i="1" dirty="0" err="1"/>
              <a:t>by</a:t>
            </a:r>
            <a:r>
              <a:rPr lang="sl-SI" sz="2400" i="1" dirty="0"/>
              <a:t> </a:t>
            </a:r>
            <a:r>
              <a:rPr lang="sl-SI" sz="2400" i="1" dirty="0" err="1"/>
              <a:t>doing</a:t>
            </a:r>
            <a:endParaRPr lang="sl-SI" sz="2400" i="1" dirty="0"/>
          </a:p>
          <a:p>
            <a:pPr>
              <a:lnSpc>
                <a:spcPct val="80000"/>
              </a:lnSpc>
            </a:pPr>
            <a:r>
              <a:rPr lang="sl-SI" sz="2400" b="1" dirty="0">
                <a:solidFill>
                  <a:schemeClr val="accent6"/>
                </a:solidFill>
              </a:rPr>
              <a:t>Avtonomno učenje</a:t>
            </a:r>
            <a:r>
              <a:rPr lang="sl-SI" sz="2400" dirty="0">
                <a:solidFill>
                  <a:schemeClr val="accent6"/>
                </a:solidFill>
              </a:rPr>
              <a:t> </a:t>
            </a:r>
            <a:r>
              <a:rPr lang="sl-SI" sz="2400" dirty="0"/>
              <a:t>– velika mera samostojnosti: dijaki sodelujejo pri vseh fazah projekta, od načrtovanja do evalvacije</a:t>
            </a:r>
          </a:p>
          <a:p>
            <a:pPr>
              <a:lnSpc>
                <a:spcPct val="80000"/>
              </a:lnSpc>
            </a:pPr>
            <a:r>
              <a:rPr lang="sl-SI" sz="2400" b="1" dirty="0">
                <a:solidFill>
                  <a:schemeClr val="accent6"/>
                </a:solidFill>
              </a:rPr>
              <a:t>Sodelovalno učenje</a:t>
            </a:r>
            <a:r>
              <a:rPr lang="sl-SI" sz="2400" dirty="0">
                <a:solidFill>
                  <a:schemeClr val="accent6"/>
                </a:solidFill>
              </a:rPr>
              <a:t> </a:t>
            </a:r>
            <a:r>
              <a:rPr lang="sl-SI" sz="2400" dirty="0"/>
              <a:t>– projekti so lahko individualni, a so pogosteje skupinski</a:t>
            </a:r>
          </a:p>
          <a:p>
            <a:pPr>
              <a:lnSpc>
                <a:spcPct val="80000"/>
              </a:lnSpc>
            </a:pPr>
            <a:r>
              <a:rPr lang="sl-SI" sz="2400" b="1" dirty="0">
                <a:solidFill>
                  <a:schemeClr val="accent6"/>
                </a:solidFill>
              </a:rPr>
              <a:t>Produktivno učenje</a:t>
            </a:r>
            <a:r>
              <a:rPr lang="sl-SI" sz="2400" dirty="0">
                <a:solidFill>
                  <a:schemeClr val="accent6"/>
                </a:solidFill>
              </a:rPr>
              <a:t> </a:t>
            </a:r>
            <a:r>
              <a:rPr lang="sl-SI" sz="2400" dirty="0"/>
              <a:t>- končni “izdelek”, ki je javno predstavljen</a:t>
            </a:r>
          </a:p>
          <a:p>
            <a:pPr>
              <a:lnSpc>
                <a:spcPct val="80000"/>
              </a:lnSpc>
            </a:pPr>
            <a:r>
              <a:rPr lang="sl-SI" sz="2400" dirty="0"/>
              <a:t>…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7073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4038600" cy="5544616"/>
          </a:xfrm>
          <a:ln w="28575">
            <a:solidFill>
              <a:srgbClr val="00008E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l-SI" b="1" dirty="0">
                <a:solidFill>
                  <a:schemeClr val="accent6"/>
                </a:solidFill>
                <a:latin typeface="Arial Rounded MT Bold" pitchFamily="34" charset="0"/>
              </a:rPr>
              <a:t>Tradicionalni pouk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poslušajo, opazujejo, zapisujejo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Učencem se pogosto ni treba posebej pripravljati na pouk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lahko ostanejo povsem “anonimni” in ne komunicirajo z drugimi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niso izpostavljeni izzivom oz. “tveganjem”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Prisotnost je stvar posameznika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Tekmovalnost je precejšnja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se učijo neodvisno drug od drugega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0728"/>
            <a:ext cx="4038600" cy="5544616"/>
          </a:xfrm>
          <a:ln w="28575">
            <a:solidFill>
              <a:srgbClr val="00008E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l-SI" b="1" dirty="0">
                <a:solidFill>
                  <a:schemeClr val="accent6"/>
                </a:solidFill>
                <a:latin typeface="Arial Rounded MT Bold" pitchFamily="34" charset="0"/>
              </a:rPr>
              <a:t>Projektni pristop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sodelujejo v razpravi in </a:t>
            </a:r>
            <a:r>
              <a:rPr lang="sl-SI" sz="2200" dirty="0">
                <a:solidFill>
                  <a:schemeClr val="accent6"/>
                </a:solidFill>
              </a:rPr>
              <a:t>aktivno</a:t>
            </a:r>
            <a:r>
              <a:rPr lang="sl-SI" sz="2200" dirty="0"/>
              <a:t> rešujejo </a:t>
            </a:r>
            <a:r>
              <a:rPr lang="sl-SI" sz="2200" dirty="0">
                <a:solidFill>
                  <a:schemeClr val="accent6"/>
                </a:solidFill>
              </a:rPr>
              <a:t>probleme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se morajo pripraviti na </a:t>
            </a:r>
            <a:r>
              <a:rPr lang="sl-SI" sz="2200" b="1" dirty="0">
                <a:solidFill>
                  <a:schemeClr val="accent6"/>
                </a:solidFill>
              </a:rPr>
              <a:t>načrtovane naloge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</a:t>
            </a:r>
            <a:r>
              <a:rPr lang="sl-SI" sz="2200" b="1" dirty="0">
                <a:solidFill>
                  <a:schemeClr val="accent6"/>
                </a:solidFill>
              </a:rPr>
              <a:t>aktivno komunicirajo </a:t>
            </a:r>
            <a:r>
              <a:rPr lang="sl-SI" sz="2200" dirty="0"/>
              <a:t>z drugimi in se obvezno vključijo v javne predstavitve rezultatov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so ves čas postavljeni pred </a:t>
            </a:r>
            <a:r>
              <a:rPr lang="sl-SI" sz="2200" b="1" dirty="0">
                <a:solidFill>
                  <a:schemeClr val="accent6"/>
                </a:solidFill>
              </a:rPr>
              <a:t>izzive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Prisotnost je določena z </a:t>
            </a:r>
            <a:r>
              <a:rPr lang="sl-SI" sz="2200" b="1" dirty="0">
                <a:solidFill>
                  <a:schemeClr val="accent6"/>
                </a:solidFill>
              </a:rPr>
              <a:t>odgovornostjo do skupine</a:t>
            </a:r>
          </a:p>
          <a:p>
            <a:pPr>
              <a:lnSpc>
                <a:spcPct val="90000"/>
              </a:lnSpc>
            </a:pPr>
            <a:r>
              <a:rPr lang="sl-SI" sz="2200" dirty="0"/>
              <a:t>Učenci sodelujejo in so </a:t>
            </a:r>
            <a:r>
              <a:rPr lang="sl-SI" sz="2200" b="1" dirty="0" smtClean="0">
                <a:solidFill>
                  <a:schemeClr val="accent6"/>
                </a:solidFill>
              </a:rPr>
              <a:t>pozitivno soodvisni</a:t>
            </a:r>
            <a:endParaRPr lang="sl-SI" sz="2200" b="1" dirty="0">
              <a:solidFill>
                <a:schemeClr val="accent6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ROJEKTNI PRISTOP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300" cy="504056"/>
          </a:xfr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PROGRAM SEMINARJA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94773"/>
              </p:ext>
            </p:extLst>
          </p:nvPr>
        </p:nvGraphicFramePr>
        <p:xfrm>
          <a:off x="395536" y="781080"/>
          <a:ext cx="8472147" cy="5888280"/>
        </p:xfrm>
        <a:graphic>
          <a:graphicData uri="http://schemas.openxmlformats.org/drawingml/2006/table">
            <a:tbl>
              <a:tblPr/>
              <a:tblGrid>
                <a:gridCol w="1800200"/>
                <a:gridCol w="4896544"/>
                <a:gridCol w="1775403"/>
              </a:tblGrid>
              <a:tr h="3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Vsebina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Izvajalci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6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09.00 – 09.30 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Dogovori o projektu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89535" marR="89535" marT="0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dr. Zora Rutar Ilc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09.30 – 11.00 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 S TIMSKIM POUČEVANJEM DOSLEDNO UVELJAVIMO PROJEKTNI PRISTOP IN IZBOLJŠAMO KAKOVOST PROJEKTNEGA UČENJA</a:t>
                      </a:r>
                      <a:endParaRPr lang="sl-SI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 anchor="ctr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K. Pavlič Škerjanc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Interaktivno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plenarno predavanje 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11.00 – 11.30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Odmor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11.30 – 13.00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DELAVNICA (90 min): Medsebojne predstavitve in vodena refleksija o primerih šolske prakse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PT-TP 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03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13.00 – 14.00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PREDSTAVITVE 1:</a:t>
                      </a:r>
                      <a:r>
                        <a:rPr lang="sl-SI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Problemske predstavitve  izkušenj in priporočila za izboljšanje prakse</a:t>
                      </a:r>
                      <a:endParaRPr lang="sl-SI" sz="20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PT-TP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14.00 – 15.00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PREDSTAVITVE 2:  Analiza in predstavitev  primerov  šolske prakse (pilotni projekti 2009/10)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K. Pavlič Škerjanc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PT-TP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15.00 – 15.30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Dogovori za naprej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dr. Zora Rutar Ilc in PT-TP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07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5050"/>
            <a:ext cx="5987008" cy="58229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b="1" dirty="0">
                <a:solidFill>
                  <a:schemeClr val="accent6"/>
                </a:solidFill>
                <a:latin typeface="Arial Rounded MT Bold" pitchFamily="34" charset="0"/>
              </a:rPr>
              <a:t>Faze </a:t>
            </a:r>
            <a:r>
              <a:rPr lang="sl-SI" b="1" dirty="0" smtClean="0">
                <a:solidFill>
                  <a:schemeClr val="accent6"/>
                </a:solidFill>
                <a:latin typeface="Arial Rounded MT Bold" pitchFamily="34" charset="0"/>
              </a:rPr>
              <a:t>projekta: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 smtClean="0"/>
              <a:t>Pripravljalna </a:t>
            </a:r>
            <a:r>
              <a:rPr lang="sl-SI" sz="2800" b="1" dirty="0"/>
              <a:t>faza </a:t>
            </a:r>
            <a:r>
              <a:rPr lang="sl-SI" sz="2800" dirty="0"/>
              <a:t>(pridobivanje temeljnih informacij oz. znanj)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/>
              <a:t>Načrtovanje projekta </a:t>
            </a:r>
            <a:r>
              <a:rPr lang="sl-SI" sz="2800" dirty="0"/>
              <a:t>(viharjenje idej)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/>
              <a:t>Izdelava načrta projekta </a:t>
            </a:r>
            <a:r>
              <a:rPr lang="sl-SI" sz="2800" dirty="0"/>
              <a:t>(odločanje)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/>
              <a:t>Izvedba projekta </a:t>
            </a:r>
            <a:r>
              <a:rPr lang="sl-SI" sz="2800" dirty="0"/>
              <a:t>(z vmesnimi preverjanji) </a:t>
            </a:r>
            <a:r>
              <a:rPr lang="sl-SI" sz="2800" b="1" dirty="0"/>
              <a:t>in oblikovanje končnega izdelka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/>
              <a:t>Javna predstavitev rezultatov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 b="1" dirty="0"/>
              <a:t>Ocenitev predstavitve rezultatov in vseh faz izvedbe projekta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sl-SI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sl-SI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ROJEKTNI PRISTOP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4554602"/>
              </p:ext>
            </p:extLst>
          </p:nvPr>
        </p:nvGraphicFramePr>
        <p:xfrm>
          <a:off x="5868144" y="908720"/>
          <a:ext cx="30963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5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Six A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’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s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/6 a-jev PROJEKTNEGA UČENJA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291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Authenticity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Academic </a:t>
            </a:r>
            <a:r>
              <a:rPr lang="sl-SI" dirty="0" smtClean="0">
                <a:solidFill>
                  <a:schemeClr val="accent6"/>
                </a:solidFill>
              </a:rPr>
              <a:t>r</a:t>
            </a:r>
            <a:r>
              <a:rPr lang="en-US" dirty="0" err="1" smtClean="0">
                <a:solidFill>
                  <a:schemeClr val="accent6"/>
                </a:solidFill>
              </a:rPr>
              <a:t>igor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Applied </a:t>
            </a:r>
            <a:r>
              <a:rPr lang="sl-SI" dirty="0" smtClean="0">
                <a:solidFill>
                  <a:schemeClr val="accent6"/>
                </a:solidFill>
              </a:rPr>
              <a:t>l</a:t>
            </a:r>
            <a:r>
              <a:rPr lang="en-US" dirty="0" smtClean="0">
                <a:solidFill>
                  <a:schemeClr val="accent6"/>
                </a:solidFill>
              </a:rPr>
              <a:t>earning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Academic </a:t>
            </a:r>
            <a:r>
              <a:rPr lang="sl-SI" dirty="0" smtClean="0">
                <a:solidFill>
                  <a:schemeClr val="accent6"/>
                </a:solidFill>
              </a:rPr>
              <a:t>e</a:t>
            </a:r>
            <a:r>
              <a:rPr lang="en-US" dirty="0" err="1" smtClean="0">
                <a:solidFill>
                  <a:schemeClr val="accent6"/>
                </a:solidFill>
              </a:rPr>
              <a:t>xploration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Adult </a:t>
            </a:r>
            <a:r>
              <a:rPr lang="sl-SI" dirty="0" smtClean="0">
                <a:solidFill>
                  <a:schemeClr val="accent6"/>
                </a:solidFill>
              </a:rPr>
              <a:t>c</a:t>
            </a:r>
            <a:r>
              <a:rPr lang="en-US" dirty="0" err="1" smtClean="0">
                <a:solidFill>
                  <a:schemeClr val="accent6"/>
                </a:solidFill>
              </a:rPr>
              <a:t>onnection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Assessment </a:t>
            </a:r>
            <a:r>
              <a:rPr lang="sl-SI" dirty="0" smtClean="0">
                <a:solidFill>
                  <a:schemeClr val="accent6"/>
                </a:solidFill>
              </a:rPr>
              <a:t>p</a:t>
            </a:r>
            <a:r>
              <a:rPr lang="en-US" dirty="0" err="1" smtClean="0">
                <a:solidFill>
                  <a:schemeClr val="accent6"/>
                </a:solidFill>
              </a:rPr>
              <a:t>ractices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 eaLnBrk="1" hangingPunct="1"/>
            <a:endParaRPr lang="sl-SI" dirty="0" smtClean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071938" y="1600201"/>
            <a:ext cx="4614862" cy="4133056"/>
          </a:xfrm>
          <a:ln w="19050">
            <a:solidFill>
              <a:srgbClr val="00008E"/>
            </a:solidFill>
          </a:ln>
        </p:spPr>
        <p:txBody>
          <a:bodyPr/>
          <a:lstStyle/>
          <a:p>
            <a:pPr marL="520700" indent="-341313" eaLnBrk="1" hangingPunct="1">
              <a:spcBef>
                <a:spcPts val="0"/>
              </a:spcBef>
              <a:defRPr/>
            </a:pPr>
            <a:r>
              <a:rPr lang="sl-SI" sz="2600" b="1" dirty="0" smtClean="0">
                <a:solidFill>
                  <a:srgbClr val="2A016B"/>
                </a:solidFill>
              </a:rPr>
              <a:t>Ustvarjanje „potrebe po znanju/učenju“</a:t>
            </a:r>
            <a:endParaRPr lang="en-US" sz="2600" b="1" dirty="0" smtClean="0">
              <a:solidFill>
                <a:srgbClr val="2A016B"/>
              </a:solidFill>
            </a:endParaRPr>
          </a:p>
          <a:p>
            <a:pPr marL="520700" indent="-341313" eaLnBrk="1" hangingPunct="1">
              <a:spcBef>
                <a:spcPts val="0"/>
              </a:spcBef>
              <a:defRPr/>
            </a:pPr>
            <a:r>
              <a:rPr lang="sl-SI" sz="2600" b="1" dirty="0" smtClean="0">
                <a:solidFill>
                  <a:srgbClr val="2A016B"/>
                </a:solidFill>
              </a:rPr>
              <a:t>Učitelj kot usmerjevalec in svetovalec </a:t>
            </a:r>
            <a:r>
              <a:rPr lang="sl-SI" sz="2600" dirty="0" smtClean="0">
                <a:solidFill>
                  <a:srgbClr val="2A016B"/>
                </a:solidFill>
              </a:rPr>
              <a:t>(prim. </a:t>
            </a:r>
            <a:r>
              <a:rPr lang="sl-SI" sz="2600" dirty="0" err="1" smtClean="0">
                <a:solidFill>
                  <a:srgbClr val="2A016B"/>
                </a:solidFill>
              </a:rPr>
              <a:t>koučing</a:t>
            </a:r>
            <a:r>
              <a:rPr lang="sl-SI" sz="2600" dirty="0" smtClean="0">
                <a:solidFill>
                  <a:srgbClr val="2A016B"/>
                </a:solidFill>
              </a:rPr>
              <a:t>)</a:t>
            </a:r>
            <a:endParaRPr lang="en-US" sz="2600" dirty="0" smtClean="0">
              <a:solidFill>
                <a:srgbClr val="2A016B"/>
              </a:solidFill>
            </a:endParaRPr>
          </a:p>
          <a:p>
            <a:pPr marL="520700" indent="-341313" eaLnBrk="1" hangingPunct="1">
              <a:spcBef>
                <a:spcPts val="0"/>
              </a:spcBef>
              <a:defRPr/>
            </a:pPr>
            <a:r>
              <a:rPr lang="sl-SI" sz="2600" b="1" dirty="0" smtClean="0">
                <a:solidFill>
                  <a:srgbClr val="2A016B"/>
                </a:solidFill>
              </a:rPr>
              <a:t>Usmerjenost v razvijanje miselnih in drugih veščin ter vsebinskih znanj (standardi znanja)</a:t>
            </a:r>
          </a:p>
          <a:p>
            <a:pPr marL="520700" indent="-341313" eaLnBrk="1" hangingPunct="1">
              <a:spcBef>
                <a:spcPts val="0"/>
              </a:spcBef>
              <a:defRPr/>
            </a:pPr>
            <a:endParaRPr lang="sl-SI" sz="1200" b="1" dirty="0" smtClean="0">
              <a:solidFill>
                <a:srgbClr val="2A016B"/>
              </a:solidFill>
            </a:endParaRPr>
          </a:p>
          <a:p>
            <a:pPr marL="520700" indent="-341313"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2A016B"/>
                </a:solidFill>
                <a:hlinkClick r:id="rId2"/>
              </a:rPr>
              <a:t>http://www.newtechfoundation.org/</a:t>
            </a:r>
            <a:r>
              <a:rPr lang="sl-SI" sz="2000" dirty="0" smtClean="0">
                <a:solidFill>
                  <a:srgbClr val="2A016B"/>
                </a:solidFill>
              </a:rPr>
              <a:t> </a:t>
            </a:r>
            <a:endParaRPr lang="en-US" sz="2000" dirty="0" smtClean="0">
              <a:solidFill>
                <a:srgbClr val="2A016B"/>
              </a:solidFill>
            </a:endParaRPr>
          </a:p>
          <a:p>
            <a:pPr eaLnBrk="1" hangingPunct="1">
              <a:defRPr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9502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4038600" cy="52863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Authenticity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Real World Activities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Several Possible Solutions</a:t>
            </a:r>
            <a:endParaRPr lang="sl-SI" sz="2000" dirty="0" smtClean="0">
              <a:solidFill>
                <a:schemeClr val="accent6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buFontTx/>
              <a:buChar char="•"/>
              <a:defRPr/>
            </a:pPr>
            <a:endParaRPr lang="sl-SI" sz="2000" b="1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Academic Rigor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Driving Questions derived from content standards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Incorporates 21st Century Skills</a:t>
            </a:r>
            <a:endParaRPr lang="sl-SI" sz="2000" dirty="0" smtClean="0">
              <a:solidFill>
                <a:schemeClr val="accent6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buFontTx/>
              <a:buChar char="•"/>
              <a:defRPr/>
            </a:pPr>
            <a:endParaRPr lang="sl-SI" sz="2000" b="1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Applied Learning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Apply new knowledge to complex scenario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Requires the use of organization and self management skills</a:t>
            </a:r>
            <a:endParaRPr lang="en-US" dirty="0" smtClean="0">
              <a:solidFill>
                <a:srgbClr val="2A016B"/>
              </a:solidFill>
            </a:endParaRPr>
          </a:p>
          <a:p>
            <a:pPr eaLnBrk="1" hangingPunct="1">
              <a:spcAft>
                <a:spcPct val="20000"/>
              </a:spcAft>
              <a:buClr>
                <a:srgbClr val="6C0987"/>
              </a:buClr>
              <a:defRPr/>
            </a:pPr>
            <a:endParaRPr lang="en-US" b="1" dirty="0" smtClean="0">
              <a:solidFill>
                <a:srgbClr val="2A016B"/>
              </a:solidFill>
            </a:endParaRPr>
          </a:p>
          <a:p>
            <a:pPr eaLnBrk="1" hangingPunct="1">
              <a:defRPr/>
            </a:pP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57688" y="1214438"/>
            <a:ext cx="4257675" cy="54292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Active Exploration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Requires active research from a variety of sources</a:t>
            </a:r>
            <a:endParaRPr lang="sl-SI" sz="2000" dirty="0" smtClean="0">
              <a:solidFill>
                <a:schemeClr val="accent6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buFontTx/>
              <a:buNone/>
              <a:defRPr/>
            </a:pPr>
            <a:endParaRPr lang="sl-SI" sz="2000" b="1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Adult Connections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sl-SI" sz="2000" dirty="0" smtClean="0">
                <a:solidFill>
                  <a:schemeClr val="accent6"/>
                </a:solidFill>
              </a:rPr>
              <a:t>S</a:t>
            </a:r>
            <a:r>
              <a:rPr lang="en-US" sz="2000" dirty="0" err="1" smtClean="0">
                <a:solidFill>
                  <a:schemeClr val="accent6"/>
                </a:solidFill>
              </a:rPr>
              <a:t>tudents</a:t>
            </a:r>
            <a:r>
              <a:rPr lang="en-US" sz="2000" dirty="0" smtClean="0">
                <a:solidFill>
                  <a:schemeClr val="accent6"/>
                </a:solidFill>
              </a:rPr>
              <a:t> make connections with adults working in the field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sl-SI" sz="2000" dirty="0" smtClean="0">
                <a:solidFill>
                  <a:schemeClr val="accent6"/>
                </a:solidFill>
              </a:rPr>
              <a:t>S</a:t>
            </a:r>
            <a:r>
              <a:rPr lang="en-US" sz="2000" dirty="0" err="1" smtClean="0">
                <a:solidFill>
                  <a:schemeClr val="accent6"/>
                </a:solidFill>
              </a:rPr>
              <a:t>tudents</a:t>
            </a:r>
            <a:r>
              <a:rPr lang="en-US" sz="2000" dirty="0" smtClean="0">
                <a:solidFill>
                  <a:schemeClr val="accent6"/>
                </a:solidFill>
              </a:rPr>
              <a:t> present to a panel of experts and receive feedback</a:t>
            </a:r>
            <a:endParaRPr lang="sl-SI" sz="2000" dirty="0" smtClean="0">
              <a:solidFill>
                <a:schemeClr val="accent6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endParaRPr lang="en-US" b="1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Assessment Practices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6C0987"/>
              </a:buClr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Balanced Assessment on a Variety of Skills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>
              <a:spcAft>
                <a:spcPct val="20000"/>
              </a:spcAft>
              <a:buClr>
                <a:srgbClr val="6C0987"/>
              </a:buClr>
              <a:defRPr/>
            </a:pPr>
            <a:endParaRPr lang="en-US" b="1" dirty="0" smtClean="0">
              <a:solidFill>
                <a:srgbClr val="2A016B"/>
              </a:solidFill>
            </a:endParaRPr>
          </a:p>
          <a:p>
            <a:pPr eaLnBrk="1" hangingPunct="1">
              <a:defRPr/>
            </a:pPr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Six A</a:t>
            </a: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’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s</a:t>
            </a:r>
            <a:r>
              <a:rPr lang="sl-SI" dirty="0">
                <a:solidFill>
                  <a:schemeClr val="bg1"/>
                </a:solidFill>
                <a:latin typeface="Arial Rounded MT Bold" pitchFamily="34" charset="0"/>
              </a:rPr>
              <a:t> /6 a-jev PROJEKTNEGA UČENJA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3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l-SI" dirty="0">
                <a:solidFill>
                  <a:schemeClr val="bg1"/>
                </a:solidFill>
                <a:latin typeface="Arial Rounded MT Bold" pitchFamily="34" charset="0"/>
                <a:ea typeface="+mn-ea"/>
                <a:cs typeface="+mn-cs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  <a:ea typeface="+mn-ea"/>
                <a:cs typeface="+mn-cs"/>
              </a:rPr>
              <a:t>istveni značilnosti projektnega učenja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(skupni vsem definicijam) </a:t>
            </a: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  <a:ea typeface="+mn-ea"/>
                <a:cs typeface="+mn-cs"/>
              </a:rPr>
              <a:t>: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rPr>
              <a:t/>
            </a:r>
            <a:br>
              <a:rPr lang="sl-SI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sl-SI" sz="2800" b="1" dirty="0" smtClean="0">
                <a:solidFill>
                  <a:srgbClr val="C00000"/>
                </a:solidFill>
              </a:rPr>
              <a:t>Vodilno (raziskovalno) vprašanje oz. problem, </a:t>
            </a:r>
            <a:r>
              <a:rPr lang="sl-SI" sz="2800" dirty="0" smtClean="0"/>
              <a:t>ki je osnova za načrtovanje projekta (ciljev, končnih rezultatov, aktivnosti …).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sl-SI" sz="800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sl-SI" sz="2800" b="1" dirty="0" smtClean="0">
                <a:solidFill>
                  <a:srgbClr val="C00000"/>
                </a:solidFill>
              </a:rPr>
              <a:t>Končni izdelek/-izdelki oz. raznovrstne in raznolike </a:t>
            </a:r>
            <a:r>
              <a:rPr lang="sl-SI" sz="2800" b="1" dirty="0" err="1" smtClean="0">
                <a:solidFill>
                  <a:srgbClr val="C00000"/>
                </a:solidFill>
              </a:rPr>
              <a:t>reprezentacije</a:t>
            </a:r>
            <a:r>
              <a:rPr lang="sl-SI" sz="2800" b="1" dirty="0" smtClean="0">
                <a:solidFill>
                  <a:srgbClr val="C00000"/>
                </a:solidFill>
              </a:rPr>
              <a:t>/predstavitve rezultatov/ugotovitev</a:t>
            </a:r>
            <a:r>
              <a:rPr lang="sl-SI" sz="2800" dirty="0" smtClean="0"/>
              <a:t>, </a:t>
            </a:r>
            <a:r>
              <a:rPr lang="sl-SI" sz="2800" b="1" dirty="0" smtClean="0"/>
              <a:t>osebna in neposredna predstavitev rezultatov </a:t>
            </a:r>
            <a:r>
              <a:rPr lang="sl-SI" sz="2400" dirty="0" smtClean="0"/>
              <a:t>(</a:t>
            </a:r>
            <a:r>
              <a:rPr lang="sl-SI" sz="2400" dirty="0" err="1" smtClean="0"/>
              <a:t>Krajcik</a:t>
            </a:r>
            <a:r>
              <a:rPr lang="sl-SI" sz="2400" dirty="0" smtClean="0"/>
              <a:t>)</a:t>
            </a:r>
            <a:r>
              <a:rPr lang="sl-SI" sz="2800" dirty="0" smtClean="0"/>
              <a:t>, oz. </a:t>
            </a:r>
            <a:r>
              <a:rPr lang="sl-SI" sz="2800" b="1" dirty="0" smtClean="0"/>
              <a:t>nove naloge/aktivnosti</a:t>
            </a:r>
            <a:r>
              <a:rPr lang="sl-SI" sz="2800" dirty="0" smtClean="0"/>
              <a:t>, ki jih terja dogovor na bistveno vprašanje. </a:t>
            </a:r>
            <a:r>
              <a:rPr lang="sl-SI" sz="2400" dirty="0" smtClean="0"/>
              <a:t>(Brown &amp; </a:t>
            </a:r>
            <a:r>
              <a:rPr lang="sl-SI" sz="2400" dirty="0" err="1" smtClean="0"/>
              <a:t>Campione</a:t>
            </a:r>
            <a:r>
              <a:rPr lang="sl-SI" sz="2400" dirty="0" smtClean="0"/>
              <a:t>, 1994).</a:t>
            </a:r>
          </a:p>
          <a:p>
            <a:pPr eaLnBrk="1" hangingPunct="1"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772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04418"/>
              </p:ext>
            </p:extLst>
          </p:nvPr>
        </p:nvGraphicFramePr>
        <p:xfrm>
          <a:off x="382366" y="908720"/>
          <a:ext cx="8472147" cy="1460543"/>
        </p:xfrm>
        <a:graphic>
          <a:graphicData uri="http://schemas.openxmlformats.org/drawingml/2006/table">
            <a:tbl>
              <a:tblPr/>
              <a:tblGrid>
                <a:gridCol w="1962087"/>
                <a:gridCol w="4968552"/>
                <a:gridCol w="1541508"/>
              </a:tblGrid>
              <a:tr h="284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Čas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Vsebina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Izvajalci</a:t>
                      </a:r>
                      <a:endParaRPr kumimoji="0" 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11.30 – 13.00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DELAVNICA (90 min): Medsebojne predstavitve in vodena refleksija o primerih šolske prakse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PT-TP </a:t>
                      </a:r>
                      <a:endParaRPr kumimoji="0" 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349808" y="2564904"/>
            <a:ext cx="8482907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sl-SI" sz="2400" b="1" dirty="0" smtClean="0"/>
              <a:t>NAMEN/CILJ DELAVNICE:</a:t>
            </a:r>
            <a:r>
              <a:rPr lang="sl-SI" sz="2400" dirty="0" smtClean="0"/>
              <a:t> </a:t>
            </a:r>
          </a:p>
          <a:p>
            <a:pPr>
              <a:lnSpc>
                <a:spcPts val="2700"/>
              </a:lnSpc>
            </a:pPr>
            <a:r>
              <a:rPr lang="sl-SI" sz="2200" b="1" dirty="0" smtClean="0"/>
              <a:t>Izmenjati</a:t>
            </a:r>
            <a:r>
              <a:rPr lang="sl-SI" sz="2200" dirty="0" smtClean="0"/>
              <a:t> </a:t>
            </a:r>
            <a:r>
              <a:rPr lang="sl-SI" sz="2200" dirty="0"/>
              <a:t>- in </a:t>
            </a:r>
            <a:r>
              <a:rPr lang="sl-SI" sz="2200" b="1" dirty="0"/>
              <a:t>primerjati</a:t>
            </a:r>
            <a:r>
              <a:rPr lang="sl-SI" sz="2200" dirty="0"/>
              <a:t> v procesu </a:t>
            </a:r>
            <a:r>
              <a:rPr lang="sl-SI" sz="2200" b="1" dirty="0"/>
              <a:t>kritičnega prijateljevanja </a:t>
            </a:r>
            <a:r>
              <a:rPr lang="sl-SI" sz="2200" dirty="0"/>
              <a:t>- </a:t>
            </a:r>
            <a:r>
              <a:rPr lang="sl-SI" sz="2200" b="1" dirty="0"/>
              <a:t>izkušnje</a:t>
            </a:r>
            <a:r>
              <a:rPr lang="sl-SI" sz="2200" dirty="0"/>
              <a:t>, ki jih imajo šole </a:t>
            </a:r>
            <a:r>
              <a:rPr lang="sl-SI" sz="2200" dirty="0">
                <a:solidFill>
                  <a:srgbClr val="C00000"/>
                </a:solidFill>
              </a:rPr>
              <a:t>s projektnim pristopom in/oz. projektnim učenjem </a:t>
            </a:r>
            <a:r>
              <a:rPr lang="sl-SI" sz="2200" dirty="0"/>
              <a:t>s poudarkom </a:t>
            </a:r>
            <a:r>
              <a:rPr lang="sl-SI" sz="2200" dirty="0">
                <a:solidFill>
                  <a:srgbClr val="C00000"/>
                </a:solidFill>
              </a:rPr>
              <a:t>na sodelovalnem in timskem poučevanju </a:t>
            </a:r>
            <a:r>
              <a:rPr lang="sl-SI" sz="2200" dirty="0"/>
              <a:t>kot strategiji za </a:t>
            </a:r>
            <a:r>
              <a:rPr lang="sl-SI" sz="2200" dirty="0">
                <a:solidFill>
                  <a:srgbClr val="C00000"/>
                </a:solidFill>
              </a:rPr>
              <a:t>dvig kakovosti  </a:t>
            </a:r>
            <a:r>
              <a:rPr lang="sl-SI" sz="2200" dirty="0"/>
              <a:t>pedagoške prakse in učnih rezultatov dijakov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59114" y="4869160"/>
            <a:ext cx="8493171" cy="182357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sl-SI" sz="2400" b="1" dirty="0" smtClean="0"/>
              <a:t>PRIČAKOVANI REZULTAT:</a:t>
            </a:r>
            <a:endParaRPr lang="sl-SI" sz="2400" dirty="0"/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sl-SI" sz="2200" b="1" dirty="0"/>
              <a:t>Analiza</a:t>
            </a:r>
            <a:r>
              <a:rPr lang="sl-SI" sz="2200" dirty="0"/>
              <a:t> uspehov in slabosti obstoječe prakse ter </a:t>
            </a:r>
            <a:endParaRPr lang="sl-SI" sz="2200" dirty="0" smtClean="0"/>
          </a:p>
          <a:p>
            <a:pPr marL="342900" indent="-342900">
              <a:lnSpc>
                <a:spcPts val="2700"/>
              </a:lnSpc>
              <a:buFont typeface="Arial" pitchFamily="34" charset="0"/>
              <a:buChar char="•"/>
            </a:pPr>
            <a:r>
              <a:rPr lang="sl-SI" sz="2200" b="1" dirty="0" smtClean="0"/>
              <a:t>oblikovanje </a:t>
            </a:r>
            <a:r>
              <a:rPr lang="sl-SI" sz="2200" b="1" dirty="0"/>
              <a:t>priporočil in opozoril</a:t>
            </a:r>
            <a:r>
              <a:rPr lang="sl-SI" sz="2200" dirty="0"/>
              <a:t>, ki naj usmerjajo šole k izboljšavam projektnega dela </a:t>
            </a:r>
            <a:r>
              <a:rPr lang="sl-SI" sz="2200" dirty="0" smtClean="0"/>
              <a:t>ter </a:t>
            </a:r>
            <a:r>
              <a:rPr lang="sl-SI" sz="2200" dirty="0"/>
              <a:t>k učinkovitejši uporabi timskega poučevanja (in sredstev zanj) </a:t>
            </a:r>
          </a:p>
        </p:txBody>
      </p:sp>
    </p:spTree>
    <p:extLst>
      <p:ext uri="{BB962C8B-B14F-4D97-AF65-F5344CB8AC3E}">
        <p14:creationId xmlns:p14="http://schemas.microsoft.com/office/powerpoint/2010/main" val="1786117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04288" y="1988840"/>
            <a:ext cx="8493171" cy="352404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400" b="1" dirty="0" smtClean="0"/>
              <a:t>IZVEDBA/POTEK  DELAVNICE:</a:t>
            </a:r>
            <a:endParaRPr lang="sl-SI" sz="2400" dirty="0" smtClean="0"/>
          </a:p>
          <a:p>
            <a:endParaRPr lang="sl-SI" sz="2400" dirty="0" smtClean="0"/>
          </a:p>
          <a:p>
            <a:pPr>
              <a:lnSpc>
                <a:spcPts val="3000"/>
              </a:lnSpc>
            </a:pPr>
            <a:r>
              <a:rPr lang="sl-SI" sz="2400" dirty="0" smtClean="0"/>
              <a:t>Projektni timi se razdelijo v 4 skupine, znotraj katerih delajo: </a:t>
            </a:r>
          </a:p>
          <a:p>
            <a:pPr marL="342900" lvl="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sl-SI" sz="2400" dirty="0" smtClean="0"/>
              <a:t>najprej </a:t>
            </a:r>
            <a:r>
              <a:rPr lang="sl-SI" sz="2400" b="1" dirty="0" smtClean="0"/>
              <a:t>individualno</a:t>
            </a:r>
            <a:r>
              <a:rPr lang="sl-SI" sz="2400" dirty="0" smtClean="0"/>
              <a:t> za končno pripravo predstavitve svojega šolskega primera (</a:t>
            </a:r>
            <a:r>
              <a:rPr lang="sl-SI" sz="2400" b="1" dirty="0" smtClean="0"/>
              <a:t>15 min</a:t>
            </a:r>
            <a:r>
              <a:rPr lang="sl-SI" sz="2400" dirty="0" smtClean="0"/>
              <a:t>), </a:t>
            </a:r>
          </a:p>
          <a:p>
            <a:pPr marL="342900" lvl="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sl-SI" sz="2400" dirty="0" smtClean="0"/>
              <a:t>nato </a:t>
            </a:r>
            <a:r>
              <a:rPr lang="sl-SI" sz="2400" b="1" dirty="0" smtClean="0"/>
              <a:t>v trojicah </a:t>
            </a:r>
            <a:r>
              <a:rPr lang="sl-SI" sz="2400" dirty="0" smtClean="0"/>
              <a:t>(podskupinah 3 šol) za medsebojne predstavitve in razpravo (</a:t>
            </a:r>
            <a:r>
              <a:rPr lang="sl-SI" sz="2400" b="1" dirty="0" smtClean="0"/>
              <a:t>45 min</a:t>
            </a:r>
            <a:r>
              <a:rPr lang="sl-SI" sz="2400" dirty="0" smtClean="0"/>
              <a:t>) in </a:t>
            </a:r>
          </a:p>
          <a:p>
            <a:pPr marL="342900" lvl="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sl-SI" sz="2400" dirty="0" smtClean="0"/>
              <a:t>pred zaključkom pa še </a:t>
            </a:r>
            <a:r>
              <a:rPr lang="sl-SI" sz="2400" b="1" dirty="0" smtClean="0"/>
              <a:t>vsi skupaj </a:t>
            </a:r>
            <a:r>
              <a:rPr lang="sl-SI" sz="2400" dirty="0" smtClean="0"/>
              <a:t>za pripravo končne plenarne predstavitve ugotovitev celotne skupine (</a:t>
            </a:r>
            <a:r>
              <a:rPr lang="sl-SI" sz="2400" b="1" dirty="0" smtClean="0"/>
              <a:t>15 min</a:t>
            </a:r>
            <a:r>
              <a:rPr lang="sl-SI" sz="2400" dirty="0" smtClean="0"/>
              <a:t>).</a:t>
            </a:r>
            <a:endParaRPr lang="sl-SI" sz="2400" dirty="0"/>
          </a:p>
        </p:txBody>
      </p:sp>
      <p:sp>
        <p:nvSpPr>
          <p:cNvPr id="9" name="Pravokotnik 8"/>
          <p:cNvSpPr/>
          <p:nvPr/>
        </p:nvSpPr>
        <p:spPr>
          <a:xfrm>
            <a:off x="404506" y="1203428"/>
            <a:ext cx="8493171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400" b="1" dirty="0" smtClean="0"/>
              <a:t>TRAJANJE: </a:t>
            </a:r>
            <a:r>
              <a:rPr lang="sl-SI" sz="2400" dirty="0" smtClean="0"/>
              <a:t>75 – 90 minut</a:t>
            </a:r>
          </a:p>
        </p:txBody>
      </p:sp>
    </p:spTree>
    <p:extLst>
      <p:ext uri="{BB962C8B-B14F-4D97-AF65-F5344CB8AC3E}">
        <p14:creationId xmlns:p14="http://schemas.microsoft.com/office/powerpoint/2010/main" val="26992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: 1. korak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04288" y="1988840"/>
            <a:ext cx="8493171" cy="378565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400" dirty="0"/>
              <a:t>Vsak projektni tim je bil z vabilom na seminar pozvan, da za izmenjavo izkušenj v delavnici pripravi </a:t>
            </a:r>
            <a:r>
              <a:rPr lang="sl-SI" sz="2400" b="1" dirty="0"/>
              <a:t>kratko ustno predstavitev resničnega </a:t>
            </a:r>
            <a:r>
              <a:rPr lang="sl-SI" sz="2400" dirty="0"/>
              <a:t>(tj. že izvedenega in </a:t>
            </a:r>
            <a:r>
              <a:rPr lang="sl-SI" sz="2400" dirty="0" err="1"/>
              <a:t>evalviranega</a:t>
            </a:r>
            <a:r>
              <a:rPr lang="sl-SI" sz="2400" dirty="0"/>
              <a:t>)</a:t>
            </a:r>
            <a:r>
              <a:rPr lang="sl-SI" sz="2400" b="1" dirty="0"/>
              <a:t> primera šolske prakse</a:t>
            </a:r>
            <a:r>
              <a:rPr lang="sl-SI" sz="2400" dirty="0"/>
              <a:t>, ki po mnenju tima dokazuje uspešno načrtovanje in učinkovito izvedbo timskega pouka v podporo projektnemu učenju. Izbor in predstavitev primera smo prepustili presoji tima, za delo v delavnici pa smo pripravili še nekaj opornih točk, ki naj usmerjajo predstavitve, da bodo </a:t>
            </a:r>
            <a:r>
              <a:rPr lang="sl-SI" sz="2400" dirty="0" err="1"/>
              <a:t>primerljivejše</a:t>
            </a:r>
            <a:r>
              <a:rPr lang="sl-SI" sz="2400" dirty="0"/>
              <a:t> in razprava ob njih osredinjena na pričakovane rezultate delavnice.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55640"/>
              </p:ext>
            </p:extLst>
          </p:nvPr>
        </p:nvGraphicFramePr>
        <p:xfrm>
          <a:off x="404287" y="1052736"/>
          <a:ext cx="8493171" cy="731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19819"/>
                <a:gridCol w="5279627"/>
                <a:gridCol w="1293725"/>
              </a:tblGrid>
              <a:tr h="7200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2400" dirty="0">
                          <a:solidFill>
                            <a:srgbClr val="00008E"/>
                          </a:solidFill>
                          <a:effectLst/>
                        </a:rPr>
                        <a:t>korak</a:t>
                      </a:r>
                      <a:endParaRPr lang="sl-SI" sz="28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008E"/>
                          </a:solidFill>
                          <a:effectLst/>
                        </a:rPr>
                        <a:t>Priprava na predstavitve šolskih primerov</a:t>
                      </a:r>
                      <a:endParaRPr lang="sl-SI" sz="28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008E"/>
                          </a:solidFill>
                          <a:effectLst/>
                        </a:rPr>
                        <a:t>15 min</a:t>
                      </a:r>
                      <a:endParaRPr lang="sl-SI" sz="28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358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5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576064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accent6"/>
                </a:solidFill>
                <a:latin typeface="Arial Rounded MT Bold" pitchFamily="34" charset="0"/>
              </a:rPr>
              <a:t>OPORNE TOČKE ZA ŠOLSKO PREDSTAVITEV</a:t>
            </a:r>
            <a:endParaRPr lang="sl-SI" sz="4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15739"/>
              </p:ext>
            </p:extLst>
          </p:nvPr>
        </p:nvGraphicFramePr>
        <p:xfrm>
          <a:off x="467544" y="1052736"/>
          <a:ext cx="8352928" cy="55823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5559"/>
                <a:gridCol w="7997369"/>
              </a:tblGrid>
              <a:tr h="288032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1</a:t>
                      </a:r>
                      <a:endParaRPr lang="sl-SI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KONTEKST PROJEKTNEGA PRISTOPA</a:t>
                      </a:r>
                      <a:endParaRPr lang="sl-SI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</a:tr>
              <a:tr h="1446847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>
                          <a:effectLst/>
                        </a:rPr>
                        <a:t> </a:t>
                      </a:r>
                      <a:endParaRPr lang="sl-SI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Kakšno mesto in obseg imata na vaši šoli projektni pristop k poučevanju in projektno učenje/učno delo? Imate celovit šolski pristop (dogovorjene strategije na šolski ravni, glej kontinuum projektnega učenja) ali je ta prepuščen vsakemu učitelju oz. (bolj ali manj) naključnim skupinam učiteljev?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Kakšne so bistvene značilnosti projektnega poučevanja/učenja, ki jih zagovarjate in uveljavljate? V čem vidite prednosti projektnega pristopa k poučevanju v primerjavi s tradicionalnim poučevanjem? Navežite na svoj primer.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Kako projektni pristop uresničujete oz. podpirate s sodelovalnim in timskim poučevanjem?</a:t>
                      </a:r>
                      <a:endParaRPr lang="sl-SI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b="1" dirty="0">
                          <a:solidFill>
                            <a:schemeClr val="bg1"/>
                          </a:solidFill>
                          <a:effectLst/>
                        </a:rPr>
                        <a:t>PRIMER UČNEGA PROJEKTA</a:t>
                      </a:r>
                      <a:endParaRPr lang="sl-SI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</a:tr>
              <a:tr h="1446847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>
                          <a:effectLst/>
                        </a:rPr>
                        <a:t> </a:t>
                      </a:r>
                      <a:endParaRPr lang="sl-SI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Cilj(i) projekta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Pričakovani učni dosežki in ugotavljanje učnih dosežkov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Velikost/trajanje projekta (majhen projekt = 2 - 6 ur: srednji projekt = 2 - 6 dni; velik projekt = 1 teden - 1 leto)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Vrsta projekta glede na organiziranost dijakov (individualni – skupinski projekt)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Vrsta projekta glede na učne cilje (enopredmetni/</a:t>
                      </a:r>
                      <a:r>
                        <a:rPr lang="sl-SI" sz="1500" dirty="0" err="1">
                          <a:effectLst/>
                        </a:rPr>
                        <a:t>znotrajpredmetni</a:t>
                      </a:r>
                      <a:r>
                        <a:rPr lang="sl-SI" sz="1500" dirty="0">
                          <a:effectLst/>
                        </a:rPr>
                        <a:t> – več-/</a:t>
                      </a:r>
                      <a:r>
                        <a:rPr lang="sl-SI" sz="1500" dirty="0" err="1">
                          <a:effectLst/>
                        </a:rPr>
                        <a:t>medpredmetni</a:t>
                      </a:r>
                      <a:r>
                        <a:rPr lang="sl-SI" sz="1500" dirty="0">
                          <a:effectLst/>
                        </a:rPr>
                        <a:t> idr.)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Sodelujoči predmeti in učitelji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Potek projekta (</a:t>
                      </a:r>
                      <a:r>
                        <a:rPr lang="sl-SI" sz="1500" dirty="0" err="1">
                          <a:effectLst/>
                        </a:rPr>
                        <a:t>predprojektna</a:t>
                      </a:r>
                      <a:r>
                        <a:rPr lang="sl-SI" sz="1500" dirty="0">
                          <a:effectLst/>
                        </a:rPr>
                        <a:t> – projektna – </a:t>
                      </a:r>
                      <a:r>
                        <a:rPr lang="sl-SI" sz="1500" dirty="0" err="1">
                          <a:effectLst/>
                        </a:rPr>
                        <a:t>poprojektna</a:t>
                      </a:r>
                      <a:r>
                        <a:rPr lang="sl-SI" sz="1500" dirty="0">
                          <a:effectLst/>
                        </a:rPr>
                        <a:t> faza)</a:t>
                      </a:r>
                      <a:endParaRPr lang="sl-SI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sl-SI" sz="15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b="1" dirty="0">
                          <a:solidFill>
                            <a:schemeClr val="bg1"/>
                          </a:solidFill>
                          <a:effectLst/>
                        </a:rPr>
                        <a:t>POBUDE IN VPRAŠANJA ZA PLENARNO RAZPRAVO</a:t>
                      </a:r>
                      <a:endParaRPr lang="sl-SI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</a:tr>
              <a:tr h="620077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>
                          <a:effectLst/>
                        </a:rPr>
                        <a:t> </a:t>
                      </a:r>
                      <a:endParaRPr lang="sl-SI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Samoocena projekta (glej kontinuum projektnega učenja).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Ugotovitve oz. predlogi za izboljšave lastnega dela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500" dirty="0">
                          <a:effectLst/>
                        </a:rPr>
                        <a:t>Priporočila in opozorila drugim</a:t>
                      </a:r>
                      <a:endParaRPr lang="sl-SI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8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9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576064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accent6"/>
                </a:solidFill>
                <a:latin typeface="Arial Rounded MT Bold" pitchFamily="34" charset="0"/>
              </a:rPr>
              <a:t>INDIVIDUALNA REFLEKSIJA (PT/učitelja)</a:t>
            </a:r>
            <a:endParaRPr lang="sl-SI" sz="4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06376"/>
              </p:ext>
            </p:extLst>
          </p:nvPr>
        </p:nvGraphicFramePr>
        <p:xfrm>
          <a:off x="467544" y="1052736"/>
          <a:ext cx="8352928" cy="52589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5559"/>
                <a:gridCol w="7997369"/>
              </a:tblGrid>
              <a:tr h="504056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  <a:latin typeface="Arial Rounded MT Bold" pitchFamily="34" charset="0"/>
                        </a:rPr>
                        <a:t>1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  <a:latin typeface="Arial Rounded MT Bold" pitchFamily="34" charset="0"/>
                        </a:rPr>
                        <a:t>KONTEKST PROJEKTNEGA PRISTOPA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</a:tr>
              <a:tr h="1446847">
                <a:tc>
                  <a:txBody>
                    <a:bodyPr/>
                    <a:lstStyle/>
                    <a:p>
                      <a:pPr marL="226695" indent="-22669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>
                          <a:effectLst/>
                        </a:rPr>
                        <a:t> </a:t>
                      </a:r>
                      <a:endParaRPr lang="sl-SI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Kakšno mesto in obseg imata na vaši šoli projektni pristop k poučevanju in projektno učenje/učno delo? Imate celovit šolski pristop (dogovorjene strategije na šolski ravni, glej kontinuum projektnega učenja) ali je ta prepuščen vsakemu učitelju oz. (bolj ali manj) naključnim skupinam učiteljev?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Kakšne so bistvene značilnosti projektnega poučevanja/učenja, ki jih zagovarjate in uveljavljate? V čem vidite prednosti projektnega pristopa k poučevanju v primerjavi s tradicionalnim poučevanjem? Navežite na svoj primer.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Kako projektni pristop uresničujete oz. podpirate s sodelovalnim in timskim poučevanjem?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8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9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576064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sl-SI" sz="2800" dirty="0">
                <a:solidFill>
                  <a:schemeClr val="accent6"/>
                </a:solidFill>
                <a:latin typeface="Arial Rounded MT Bold" pitchFamily="34" charset="0"/>
              </a:rPr>
              <a:t>INDIVIDUALNA REFLEKSIJA (PT/učitelja)</a:t>
            </a:r>
            <a:endParaRPr lang="sl-SI" sz="4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92920"/>
              </p:ext>
            </p:extLst>
          </p:nvPr>
        </p:nvGraphicFramePr>
        <p:xfrm>
          <a:off x="395536" y="836712"/>
          <a:ext cx="8496944" cy="59184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1689"/>
                <a:gridCol w="8135255"/>
              </a:tblGrid>
              <a:tr h="432048"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endParaRPr lang="sl-SI" sz="2400" b="1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PRIMER UČNEGA PROJEKTA</a:t>
                      </a:r>
                      <a:endParaRPr lang="sl-SI" sz="2400" b="1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</a:tr>
              <a:tr h="1446847"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>
                          <a:effectLst/>
                        </a:rPr>
                        <a:t> </a:t>
                      </a:r>
                      <a:endParaRPr lang="sl-SI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Cilj(i) </a:t>
                      </a:r>
                      <a:r>
                        <a:rPr lang="sl-SI" sz="2400" dirty="0">
                          <a:effectLst/>
                        </a:rPr>
                        <a:t>projekta</a:t>
                      </a: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Pričakovani učni dosežki </a:t>
                      </a:r>
                      <a:r>
                        <a:rPr lang="sl-SI" sz="2400" dirty="0">
                          <a:effectLst/>
                        </a:rPr>
                        <a:t>in </a:t>
                      </a:r>
                      <a:r>
                        <a:rPr lang="sl-SI" sz="2400" b="1" dirty="0">
                          <a:effectLst/>
                        </a:rPr>
                        <a:t>ugotavljanje učnih </a:t>
                      </a:r>
                      <a:r>
                        <a:rPr lang="sl-SI" sz="2400" b="1" dirty="0" smtClean="0">
                          <a:effectLst/>
                        </a:rPr>
                        <a:t>dosežkov </a:t>
                      </a:r>
                      <a:r>
                        <a:rPr lang="sl-SI" sz="2400" b="0" dirty="0" smtClean="0">
                          <a:effectLst/>
                          <a:latin typeface="Arial Narrow" pitchFamily="34" charset="0"/>
                        </a:rPr>
                        <a:t>(POC = preverjanje in ocenjevanje znanja ?)</a:t>
                      </a:r>
                      <a:endParaRPr lang="sl-SI" sz="2400" b="0" dirty="0">
                        <a:effectLst/>
                        <a:latin typeface="Arial Narrow" pitchFamily="34" charset="0"/>
                      </a:endParaRP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Velikost/trajanje projekta </a:t>
                      </a:r>
                      <a:r>
                        <a:rPr lang="sl-SI" sz="2400" dirty="0">
                          <a:effectLst/>
                          <a:latin typeface="Arial Narrow" pitchFamily="34" charset="0"/>
                        </a:rPr>
                        <a:t>(majhen projekt = 2 - 6 ur: srednji projekt = 2 - 6 dni; velik projekt = 1 teden - 1 leto)</a:t>
                      </a: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Vrsta projekta glede na organiziranost dijakov </a:t>
                      </a:r>
                      <a:r>
                        <a:rPr lang="sl-SI" sz="2400" dirty="0">
                          <a:effectLst/>
                          <a:latin typeface="Arial Narrow" pitchFamily="34" charset="0"/>
                        </a:rPr>
                        <a:t>(individualni 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ali </a:t>
                      </a:r>
                      <a:r>
                        <a:rPr lang="sl-SI" sz="2400" dirty="0">
                          <a:effectLst/>
                          <a:latin typeface="Arial Narrow" pitchFamily="34" charset="0"/>
                        </a:rPr>
                        <a:t>skupinski 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projekt 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  <a:sym typeface="Wingdings 3"/>
                        </a:rPr>
                        <a:t>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 individualno ali skupinsko/sodelovalno učenje 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  <a:sym typeface="Wingdings 3"/>
                        </a:rPr>
                        <a:t>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 oblikovanje skupin?)</a:t>
                      </a:r>
                      <a:endParaRPr lang="sl-SI" sz="2400" dirty="0">
                        <a:effectLst/>
                        <a:latin typeface="Arial Narrow" pitchFamily="34" charset="0"/>
                      </a:endParaRP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Vrsta projekta glede na učne cilje </a:t>
                      </a:r>
                      <a:r>
                        <a:rPr lang="sl-SI" sz="2400" b="0" dirty="0" smtClean="0">
                          <a:effectLst/>
                          <a:latin typeface="Arial Narrow" pitchFamily="34" charset="0"/>
                        </a:rPr>
                        <a:t>(kompleksnost?) 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(enopredmetni/</a:t>
                      </a:r>
                      <a:r>
                        <a:rPr lang="sl-SI" sz="2400" dirty="0" err="1" smtClean="0">
                          <a:effectLst/>
                          <a:latin typeface="Arial Narrow" pitchFamily="34" charset="0"/>
                        </a:rPr>
                        <a:t>znotrajpredmetni</a:t>
                      </a:r>
                      <a:r>
                        <a:rPr lang="sl-SI" sz="24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sl-SI" sz="2400" dirty="0">
                          <a:effectLst/>
                          <a:latin typeface="Arial Narrow" pitchFamily="34" charset="0"/>
                        </a:rPr>
                        <a:t>– več-/</a:t>
                      </a:r>
                      <a:r>
                        <a:rPr lang="sl-SI" sz="2400" dirty="0" err="1">
                          <a:effectLst/>
                          <a:latin typeface="Arial Narrow" pitchFamily="34" charset="0"/>
                        </a:rPr>
                        <a:t>medpredmetni</a:t>
                      </a:r>
                      <a:r>
                        <a:rPr lang="sl-SI" sz="2400" dirty="0">
                          <a:effectLst/>
                          <a:latin typeface="Arial Narrow" pitchFamily="34" charset="0"/>
                        </a:rPr>
                        <a:t> idr.) </a:t>
                      </a: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Sodelujoči predmeti in učitelji</a:t>
                      </a:r>
                    </a:p>
                    <a:p>
                      <a:pPr marL="342900" lvl="0" indent="-3429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effectLst/>
                        </a:rPr>
                        <a:t>Potek </a:t>
                      </a:r>
                      <a:r>
                        <a:rPr lang="sl-SI" sz="2400" b="1" dirty="0" smtClean="0">
                          <a:effectLst/>
                        </a:rPr>
                        <a:t>projekta: </a:t>
                      </a:r>
                    </a:p>
                    <a:p>
                      <a:pPr marL="914400" lvl="1" indent="-4572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200" dirty="0" err="1" smtClean="0">
                          <a:effectLst/>
                        </a:rPr>
                        <a:t>Predprojektna</a:t>
                      </a:r>
                      <a:r>
                        <a:rPr lang="sl-SI" sz="2200" dirty="0" smtClean="0">
                          <a:effectLst/>
                          <a:latin typeface="Arial Narrow" pitchFamily="34" charset="0"/>
                        </a:rPr>
                        <a:t> (iniciacija: zasnova, oblikovanje načrta …)</a:t>
                      </a:r>
                    </a:p>
                    <a:p>
                      <a:pPr marL="914400" lvl="1" indent="-4572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200" dirty="0" smtClean="0">
                          <a:effectLst/>
                        </a:rPr>
                        <a:t>Projektna </a:t>
                      </a:r>
                      <a:r>
                        <a:rPr lang="sl-SI" sz="2200" dirty="0" smtClean="0">
                          <a:effectLst/>
                          <a:latin typeface="Arial Narrow" pitchFamily="34" charset="0"/>
                        </a:rPr>
                        <a:t>(izvedba projekta)</a:t>
                      </a:r>
                    </a:p>
                    <a:p>
                      <a:pPr marL="914400" lvl="1" indent="-457200" algn="l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200" dirty="0" err="1" smtClean="0">
                          <a:effectLst/>
                        </a:rPr>
                        <a:t>Poprojektna</a:t>
                      </a:r>
                      <a:r>
                        <a:rPr lang="sl-SI" sz="2200" dirty="0" smtClean="0">
                          <a:effectLst/>
                        </a:rPr>
                        <a:t> faza </a:t>
                      </a:r>
                      <a:r>
                        <a:rPr lang="sl-SI" sz="2200" dirty="0" smtClean="0">
                          <a:effectLst/>
                          <a:latin typeface="Arial Narrow" pitchFamily="34" charset="0"/>
                        </a:rPr>
                        <a:t>(predstavitve in evalvacija/presoja/ocena rezultatov, evalvacija izvedbe projekta)</a:t>
                      </a:r>
                      <a:endParaRPr lang="sl-SI" sz="2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8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4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008E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NAMEN IN CILJI SEMINARJA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4104456" cy="525658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Font typeface="Wingdings 3" pitchFamily="18" charset="2"/>
              <a:buChar char=""/>
            </a:pPr>
            <a:r>
              <a:rPr lang="sl-SI" sz="2000" b="1" dirty="0" smtClean="0"/>
              <a:t>Presoditi</a:t>
            </a:r>
            <a:r>
              <a:rPr lang="sl-SI" sz="2000" dirty="0" smtClean="0"/>
              <a:t>,</a:t>
            </a:r>
            <a:r>
              <a:rPr lang="sl-SI" sz="2000" b="1" dirty="0" smtClean="0"/>
              <a:t> </a:t>
            </a:r>
          </a:p>
          <a:p>
            <a:pPr>
              <a:spcBef>
                <a:spcPts val="0"/>
              </a:spcBef>
              <a:buFont typeface="Wingdings 2" pitchFamily="18" charset="2"/>
              <a:buChar char="P"/>
            </a:pPr>
            <a:r>
              <a:rPr lang="sl-SI" sz="2000" dirty="0" smtClean="0"/>
              <a:t>koliko in kako učinkovito na </a:t>
            </a:r>
            <a:r>
              <a:rPr lang="sl-SI" sz="2000" dirty="0"/>
              <a:t>šoli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000" dirty="0" smtClean="0"/>
              <a:t>za organizacijo in izvajanje </a:t>
            </a:r>
            <a:r>
              <a:rPr lang="sl-SI" sz="2000" b="1" dirty="0">
                <a:solidFill>
                  <a:srgbClr val="C00000"/>
                </a:solidFill>
              </a:rPr>
              <a:t>projektnega učenja </a:t>
            </a:r>
            <a:endParaRPr lang="sl-SI" sz="20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000" dirty="0" smtClean="0"/>
              <a:t>uporabljate strategije </a:t>
            </a:r>
            <a:r>
              <a:rPr lang="sl-SI" sz="2000" dirty="0"/>
              <a:t>in </a:t>
            </a:r>
            <a:r>
              <a:rPr lang="sl-SI" sz="2000" dirty="0" smtClean="0"/>
              <a:t>mehanizme sistema </a:t>
            </a:r>
            <a:r>
              <a:rPr lang="sl-SI" sz="2000" b="1" dirty="0" smtClean="0">
                <a:solidFill>
                  <a:srgbClr val="C00000"/>
                </a:solidFill>
              </a:rPr>
              <a:t>sodelovalnega </a:t>
            </a:r>
            <a:r>
              <a:rPr lang="sl-SI" sz="2000" b="1" dirty="0">
                <a:solidFill>
                  <a:srgbClr val="C00000"/>
                </a:solidFill>
              </a:rPr>
              <a:t>in </a:t>
            </a:r>
            <a:r>
              <a:rPr lang="sl-SI" sz="2000" b="1" dirty="0" smtClean="0">
                <a:solidFill>
                  <a:srgbClr val="C00000"/>
                </a:solidFill>
              </a:rPr>
              <a:t>timskega poučevanja</a:t>
            </a:r>
            <a:endParaRPr lang="sl-SI" sz="20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000" dirty="0" smtClean="0"/>
              <a:t>ki so vam na voljo tako didaktično kot finančno;</a:t>
            </a:r>
          </a:p>
          <a:p>
            <a:pPr>
              <a:spcBef>
                <a:spcPts val="0"/>
              </a:spcBef>
              <a:buFont typeface="Wingdings 3" pitchFamily="18" charset="2"/>
              <a:buChar char=""/>
            </a:pPr>
            <a:r>
              <a:rPr lang="sl-SI" sz="2000" b="1" dirty="0" smtClean="0"/>
              <a:t>(So)oblikovati priporočila (in opozorila/svarila)</a:t>
            </a:r>
            <a:r>
              <a:rPr lang="sl-SI" sz="2000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000" dirty="0" smtClean="0"/>
              <a:t>za </a:t>
            </a:r>
            <a:r>
              <a:rPr lang="sl-SI" sz="2000" dirty="0"/>
              <a:t>izboljšanje kakovosti projektnega učenja </a:t>
            </a:r>
            <a:r>
              <a:rPr lang="sl-SI" sz="2000" dirty="0" smtClean="0"/>
              <a:t>ter</a:t>
            </a:r>
            <a:endParaRPr lang="sl-SI" sz="2000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000" dirty="0" smtClean="0"/>
              <a:t>smotrnosti in učinkovitosti sodelovalnega in timskega poučevanja.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4716016" y="1268760"/>
            <a:ext cx="3981128" cy="5184576"/>
          </a:xfrm>
          <a:prstGeom prst="rect">
            <a:avLst/>
          </a:prstGeom>
          <a:noFill/>
          <a:ln w="28575">
            <a:solidFill>
              <a:srgbClr val="00008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 typeface="Wingdings 3" pitchFamily="18" charset="2"/>
              <a:buChar char=""/>
            </a:pPr>
            <a:r>
              <a:rPr lang="sl-SI" sz="2800" b="1" dirty="0" smtClean="0">
                <a:solidFill>
                  <a:srgbClr val="00008E"/>
                </a:solidFill>
                <a:latin typeface="Arial Rounded MT Bold" pitchFamily="34" charset="0"/>
              </a:rPr>
              <a:t>Pričakovanja udeležencev?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 smtClean="0"/>
              <a:t>izostriti (poglobiti, razširiti …) </a:t>
            </a:r>
            <a:r>
              <a:rPr lang="sl-SI" sz="2400" b="1" dirty="0" smtClean="0">
                <a:solidFill>
                  <a:srgbClr val="C00000"/>
                </a:solidFill>
              </a:rPr>
              <a:t>razumevanje  </a:t>
            </a:r>
            <a:r>
              <a:rPr lang="sl-SI" sz="2400" b="1" dirty="0" smtClean="0"/>
              <a:t>pojmov, konceptov in sistema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 smtClean="0"/>
              <a:t>pridobiti </a:t>
            </a:r>
            <a:r>
              <a:rPr lang="sl-SI" sz="2400" b="1" dirty="0" smtClean="0">
                <a:solidFill>
                  <a:srgbClr val="C00000"/>
                </a:solidFill>
              </a:rPr>
              <a:t>nove ideje </a:t>
            </a:r>
            <a:r>
              <a:rPr lang="sl-SI" sz="2400" b="1" dirty="0" smtClean="0"/>
              <a:t>za izboljšanje lastnih pedagoških ravnanj in šolske prakse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 smtClean="0"/>
              <a:t> dobiti </a:t>
            </a:r>
            <a:r>
              <a:rPr lang="sl-SI" sz="2400" b="1" dirty="0" smtClean="0">
                <a:solidFill>
                  <a:srgbClr val="C00000"/>
                </a:solidFill>
              </a:rPr>
              <a:t>potrditev</a:t>
            </a:r>
            <a:r>
              <a:rPr lang="sl-SI" sz="2400" b="1" dirty="0" smtClean="0"/>
              <a:t> za „pravilnost“ svojih izbir in odločitev …</a:t>
            </a:r>
          </a:p>
          <a:p>
            <a:pPr algn="r">
              <a:buFont typeface="Wingdings" pitchFamily="2" charset="2"/>
              <a:buChar char="ü"/>
            </a:pP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69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576064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sl-SI" sz="2800" dirty="0">
                <a:solidFill>
                  <a:schemeClr val="accent6"/>
                </a:solidFill>
                <a:latin typeface="Arial Rounded MT Bold" pitchFamily="34" charset="0"/>
              </a:rPr>
              <a:t>INDIVIDUALNA REFLEKSIJA (PT/učitelja)</a:t>
            </a:r>
            <a:endParaRPr lang="sl-SI" sz="4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95760"/>
              </p:ext>
            </p:extLst>
          </p:nvPr>
        </p:nvGraphicFramePr>
        <p:xfrm>
          <a:off x="467544" y="1052736"/>
          <a:ext cx="8352928" cy="22322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5559"/>
                <a:gridCol w="7997369"/>
              </a:tblGrid>
              <a:tr h="630629"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3</a:t>
                      </a:r>
                      <a:endParaRPr lang="sl-SI" sz="2400" b="1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b="1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POBUDE IN VPRAŠANJA ZA PLENARNO RAZPRAVO</a:t>
                      </a:r>
                      <a:endParaRPr lang="sl-SI" sz="2400" b="1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rgbClr val="00008E"/>
                    </a:solidFill>
                  </a:tcPr>
                </a:tc>
              </a:tr>
              <a:tr h="1601619">
                <a:tc>
                  <a:txBody>
                    <a:bodyPr/>
                    <a:lstStyle/>
                    <a:p>
                      <a:pPr marL="226695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>
                          <a:effectLst/>
                        </a:rPr>
                        <a:t> </a:t>
                      </a:r>
                      <a:endParaRPr lang="sl-SI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Samoocena projekta (</a:t>
                      </a:r>
                      <a:r>
                        <a:rPr lang="sl-SI" sz="2400" dirty="0" smtClean="0">
                          <a:effectLst/>
                        </a:rPr>
                        <a:t>glej RAZVOJNI</a:t>
                      </a:r>
                      <a:r>
                        <a:rPr lang="sl-SI" sz="2400" baseline="0" dirty="0" smtClean="0">
                          <a:effectLst/>
                        </a:rPr>
                        <a:t> KONTINUUM</a:t>
                      </a:r>
                      <a:r>
                        <a:rPr lang="sl-SI" sz="2400" dirty="0" smtClean="0">
                          <a:effectLst/>
                        </a:rPr>
                        <a:t> </a:t>
                      </a:r>
                      <a:r>
                        <a:rPr lang="sl-SI" sz="2400" dirty="0" err="1" smtClean="0">
                          <a:effectLst/>
                        </a:rPr>
                        <a:t>KONTINUUM</a:t>
                      </a:r>
                      <a:r>
                        <a:rPr lang="sl-SI" sz="2400" dirty="0" smtClean="0">
                          <a:effectLst/>
                        </a:rPr>
                        <a:t> PROJEKTNEGA UČENJA).</a:t>
                      </a:r>
                      <a:endParaRPr lang="sl-SI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Ugotovitve oz. predlogi za izboljšave lastnega dela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400" dirty="0">
                          <a:effectLst/>
                        </a:rPr>
                        <a:t>Priporočila in opozorila drugim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2008" marR="620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8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013" algn="l"/>
                <a:tab pos="449263" algn="l"/>
              </a:tabLst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368792" y="4149080"/>
            <a:ext cx="8496300" cy="576064"/>
          </a:xfrm>
          <a:prstGeom prst="rect">
            <a:avLst/>
          </a:prstGeom>
          <a:solidFill>
            <a:srgbClr val="00008E"/>
          </a:solidFill>
          <a:ln w="381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:  Konec 1. koraka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4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: 2. korak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04288" y="1988840"/>
            <a:ext cx="8493171" cy="378565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400" b="1" dirty="0"/>
              <a:t>Predstavitev </a:t>
            </a:r>
            <a:r>
              <a:rPr lang="sl-SI" sz="2400" b="1" dirty="0" smtClean="0"/>
              <a:t>vsake š</a:t>
            </a:r>
            <a:r>
              <a:rPr lang="sl-SI" sz="2400" dirty="0" smtClean="0"/>
              <a:t>ole (projektnega tima </a:t>
            </a:r>
            <a:r>
              <a:rPr lang="sl-SI" sz="2400" dirty="0" err="1" smtClean="0"/>
              <a:t>li</a:t>
            </a:r>
            <a:r>
              <a:rPr lang="sl-SI" sz="2400" dirty="0" smtClean="0"/>
              <a:t> učitelja) traja </a:t>
            </a:r>
            <a:r>
              <a:rPr lang="sl-SI" sz="2400" b="1" dirty="0"/>
              <a:t>15 minut</a:t>
            </a:r>
            <a:r>
              <a:rPr lang="sl-SI" sz="2400" dirty="0"/>
              <a:t>. </a:t>
            </a:r>
            <a:endParaRPr lang="sl-SI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l-SI" sz="2400" dirty="0" smtClean="0"/>
              <a:t>Predlagamo</a:t>
            </a:r>
            <a:r>
              <a:rPr lang="sl-SI" sz="2400" dirty="0"/>
              <a:t>, da si za vsak del predstavitve vzamete enako časa, torej po 5 minut za opis šolskega konteksta in za opis projekta, prav toliko pa tudi  za pobude in vprašanja, ki jih naslavljate na druge učitelje in šole. </a:t>
            </a:r>
            <a:endParaRPr lang="sl-SI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 smtClean="0"/>
              <a:t>Zadnji </a:t>
            </a:r>
            <a:r>
              <a:rPr lang="sl-SI" sz="2400" b="1" dirty="0"/>
              <a:t>del </a:t>
            </a:r>
            <a:r>
              <a:rPr lang="sl-SI" sz="2400" dirty="0"/>
              <a:t>predstavitve naj poteka v obliki </a:t>
            </a:r>
            <a:r>
              <a:rPr lang="sl-SI" sz="2400" b="1" dirty="0"/>
              <a:t>razprave</a:t>
            </a:r>
            <a:r>
              <a:rPr lang="sl-SI" sz="2400" dirty="0"/>
              <a:t>, v katero s </a:t>
            </a:r>
            <a:r>
              <a:rPr lang="sl-SI" sz="2400" b="1" dirty="0"/>
              <a:t>problemsko oceno svojega dela </a:t>
            </a:r>
            <a:r>
              <a:rPr lang="sl-SI" sz="2400" dirty="0"/>
              <a:t>kot </a:t>
            </a:r>
            <a:r>
              <a:rPr lang="sl-SI" sz="2400" b="1" dirty="0"/>
              <a:t>kritične prijatelje </a:t>
            </a:r>
            <a:r>
              <a:rPr lang="sl-SI" sz="2400" dirty="0"/>
              <a:t>pritegnete kolege z drugih dveh šol v svoji podskupini.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86373"/>
              </p:ext>
            </p:extLst>
          </p:nvPr>
        </p:nvGraphicFramePr>
        <p:xfrm>
          <a:off x="404287" y="1052736"/>
          <a:ext cx="8493171" cy="720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19819"/>
                <a:gridCol w="5279627"/>
                <a:gridCol w="1293725"/>
              </a:tblGrid>
              <a:tr h="72008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2400" dirty="0" smtClean="0">
                          <a:solidFill>
                            <a:srgbClr val="00008E"/>
                          </a:solidFill>
                          <a:effectLst/>
                        </a:rPr>
                        <a:t>2. korak</a:t>
                      </a:r>
                      <a:endParaRPr lang="sl-SI" sz="28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200" b="1" kern="1200" dirty="0" smtClean="0">
                          <a:solidFill>
                            <a:srgbClr val="0000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Medsebojne predstavitve šolskih primerov</a:t>
                      </a:r>
                      <a:endParaRPr lang="sl-SI" sz="22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200" dirty="0" smtClean="0">
                          <a:solidFill>
                            <a:srgbClr val="00008E"/>
                          </a:solidFill>
                          <a:effectLst/>
                        </a:rPr>
                        <a:t>45 </a:t>
                      </a:r>
                      <a:r>
                        <a:rPr lang="sl-SI" sz="2200" dirty="0">
                          <a:solidFill>
                            <a:srgbClr val="00008E"/>
                          </a:solidFill>
                          <a:effectLst/>
                        </a:rPr>
                        <a:t>min</a:t>
                      </a:r>
                      <a:endParaRPr lang="sl-SI" sz="22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87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: 3. korak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32888" y="1700808"/>
            <a:ext cx="8493171" cy="489364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400" dirty="0"/>
              <a:t>Celotna skupina določi </a:t>
            </a:r>
            <a:r>
              <a:rPr lang="sl-SI" sz="2400" b="1" dirty="0"/>
              <a:t>zapisnikarja in/oz. poročevalca </a:t>
            </a:r>
            <a:r>
              <a:rPr lang="sl-SI" sz="2400" dirty="0"/>
              <a:t>ter pripravi skupne ugotovitve in zaključke vseh podskupin za končno plenarno predstavitev. </a:t>
            </a:r>
          </a:p>
          <a:p>
            <a:r>
              <a:rPr lang="sl-SI" sz="2400" b="1" dirty="0" smtClean="0"/>
              <a:t>Ugotovitve </a:t>
            </a:r>
            <a:r>
              <a:rPr lang="sl-SI" sz="2400" b="1" dirty="0"/>
              <a:t>in zaključki </a:t>
            </a:r>
            <a:r>
              <a:rPr lang="sl-SI" sz="2400" dirty="0"/>
              <a:t>naj vsebujejo: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sl-SI" sz="2400" b="1" dirty="0"/>
              <a:t>kratko oceno stanja </a:t>
            </a:r>
            <a:r>
              <a:rPr lang="sl-SI" sz="2400" dirty="0"/>
              <a:t>(o kakovosti projektnega dela, o umeščenosti projektnega pristopa v šolske </a:t>
            </a:r>
            <a:r>
              <a:rPr lang="sl-SI" sz="2400" dirty="0" err="1"/>
              <a:t>kurikule</a:t>
            </a:r>
            <a:r>
              <a:rPr lang="sl-SI" sz="2400" dirty="0"/>
              <a:t> ter o vlogi in pomenu sodelovalnega in timskega poučevanja v njem);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sl-SI" sz="2400" b="1" dirty="0"/>
              <a:t>opozorila </a:t>
            </a:r>
            <a:r>
              <a:rPr lang="sl-SI" sz="2400" dirty="0"/>
              <a:t>na napake in pomanjkljivosti, ki jih ugotavljate, z navedbo vzrokov zanje ter z zamislimi in pobudami, kako jih odpraviti;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sl-SI" sz="2400" b="1" dirty="0"/>
              <a:t>priporočila </a:t>
            </a:r>
            <a:r>
              <a:rPr lang="sl-SI" sz="2400" dirty="0"/>
              <a:t>za izvajanje projektnega poučevanja in/oz. učenja, ki jih utemeljite z uspehi svoje šolske prakse.</a:t>
            </a:r>
            <a:r>
              <a:rPr lang="sl-SI" sz="2400" b="1" dirty="0"/>
              <a:t> </a:t>
            </a:r>
            <a:endParaRPr lang="sl-SI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16056"/>
              </p:ext>
            </p:extLst>
          </p:nvPr>
        </p:nvGraphicFramePr>
        <p:xfrm>
          <a:off x="404287" y="908720"/>
          <a:ext cx="8493171" cy="720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19819"/>
                <a:gridCol w="5279627"/>
                <a:gridCol w="1293725"/>
              </a:tblGrid>
              <a:tr h="72008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2400" dirty="0" smtClean="0">
                          <a:solidFill>
                            <a:srgbClr val="00008E"/>
                          </a:solidFill>
                          <a:effectLst/>
                        </a:rPr>
                        <a:t>3. korak</a:t>
                      </a:r>
                      <a:endParaRPr lang="sl-SI" sz="28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200" b="1" kern="1200" dirty="0" smtClean="0">
                          <a:solidFill>
                            <a:srgbClr val="00008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Priprava plenarnega poročila o rezultatih delavnice</a:t>
                      </a:r>
                      <a:endParaRPr lang="sl-SI" sz="22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200" dirty="0" smtClean="0">
                          <a:solidFill>
                            <a:srgbClr val="00008E"/>
                          </a:solidFill>
                          <a:effectLst/>
                        </a:rPr>
                        <a:t>15 </a:t>
                      </a:r>
                      <a:r>
                        <a:rPr lang="sl-SI" sz="2200" dirty="0">
                          <a:solidFill>
                            <a:srgbClr val="00008E"/>
                          </a:solidFill>
                          <a:effectLst/>
                        </a:rPr>
                        <a:t>min</a:t>
                      </a:r>
                      <a:endParaRPr lang="sl-SI" sz="2200" dirty="0">
                        <a:solidFill>
                          <a:srgbClr val="0000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363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576064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DELAVNICA : 3. korak</a:t>
            </a:r>
            <a:b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57601" y="908720"/>
            <a:ext cx="8493171" cy="76944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l-SI" sz="2200" dirty="0"/>
              <a:t>Svoje ugotovitve zapišite na prosojnico v ustrezni del spodnje razpredelnice.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88968"/>
              </p:ext>
            </p:extLst>
          </p:nvPr>
        </p:nvGraphicFramePr>
        <p:xfrm>
          <a:off x="357602" y="1678161"/>
          <a:ext cx="8493170" cy="22950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5"/>
                <a:gridCol w="6188915"/>
              </a:tblGrid>
              <a:tr h="36004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Ocena stanja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014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Opozorila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endParaRPr lang="sl-SI" sz="2000" dirty="0">
                        <a:effectLst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817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Priporočila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817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0" dirty="0">
                          <a:effectLst/>
                        </a:rPr>
                        <a:t>Ločena mnenja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endParaRPr lang="sl-SI" sz="2000" dirty="0">
                        <a:effectLst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481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0" dirty="0">
                          <a:effectLst/>
                        </a:rPr>
                        <a:t>Vprašanja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</a:txBody>
                  <a:tcPr marL="43362" marR="4336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357601" y="4077072"/>
            <a:ext cx="8493171" cy="265713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sl-SI" sz="2200" b="1" dirty="0"/>
              <a:t>Začnite</a:t>
            </a:r>
            <a:r>
              <a:rPr lang="sl-SI" sz="2200" dirty="0"/>
              <a:t> z ocenami in pobudami </a:t>
            </a:r>
            <a:r>
              <a:rPr lang="sl-SI" sz="2200" b="1" dirty="0"/>
              <a:t>prve podskupine </a:t>
            </a:r>
            <a:r>
              <a:rPr lang="sl-SI" sz="2200" dirty="0"/>
              <a:t>in v razpredelnico zapišite tiste, ki so sprejemljive za celotno skupino. </a:t>
            </a:r>
            <a:endParaRPr lang="sl-SI" sz="2200" dirty="0" smtClean="0"/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sl-SI" sz="2200" dirty="0" smtClean="0"/>
              <a:t>Nato </a:t>
            </a:r>
            <a:r>
              <a:rPr lang="sl-SI" sz="2200" dirty="0"/>
              <a:t>v skupni zapis </a:t>
            </a:r>
            <a:r>
              <a:rPr lang="sl-SI" sz="2200" b="1" dirty="0"/>
              <a:t>dodajajte</a:t>
            </a:r>
            <a:r>
              <a:rPr lang="sl-SI" sz="2200" dirty="0"/>
              <a:t> le </a:t>
            </a:r>
            <a:r>
              <a:rPr lang="sl-SI" sz="2200" b="1" dirty="0"/>
              <a:t>nove oz. drugačne ugotovitve </a:t>
            </a:r>
            <a:r>
              <a:rPr lang="sl-SI" sz="2200" dirty="0"/>
              <a:t>naslednjih dveh skupin, če so sprejemljive za vse. </a:t>
            </a:r>
            <a:endParaRPr lang="sl-SI" sz="2200" dirty="0" smtClean="0"/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sl-SI" sz="2200" dirty="0" smtClean="0"/>
              <a:t>Prav </a:t>
            </a:r>
            <a:r>
              <a:rPr lang="sl-SI" sz="2200" dirty="0"/>
              <a:t>tako dodajte </a:t>
            </a:r>
            <a:r>
              <a:rPr lang="sl-SI" sz="2200" b="1" dirty="0"/>
              <a:t>morebitna ločena mnenja</a:t>
            </a:r>
            <a:r>
              <a:rPr lang="sl-SI" sz="2200" dirty="0"/>
              <a:t>, ki jih ocenjujete kot relevantna za plenarno predstavitev, pa tudi </a:t>
            </a:r>
            <a:r>
              <a:rPr lang="sl-SI" sz="2200" b="1" dirty="0"/>
              <a:t>odprta vprašanja</a:t>
            </a:r>
            <a:r>
              <a:rPr lang="sl-SI" sz="2200" dirty="0"/>
              <a:t>, ki jih naslavljate na plenum.</a:t>
            </a:r>
          </a:p>
        </p:txBody>
      </p:sp>
    </p:spTree>
    <p:extLst>
      <p:ext uri="{BB962C8B-B14F-4D97-AF65-F5344CB8AC3E}">
        <p14:creationId xmlns:p14="http://schemas.microsoft.com/office/powerpoint/2010/main" val="2216437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05" y="188640"/>
            <a:ext cx="8496300" cy="1080120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RAZVOJNI KONTINUUM PROJEKTNEGA UČENJA: Referenčne ravni</a:t>
            </a: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18575" y="1449240"/>
            <a:ext cx="8459591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6"/>
                </a:solidFill>
                <a:latin typeface="Arial Rounded MT Bold" pitchFamily="34" charset="0"/>
              </a:rPr>
              <a:t>Kako dobri smo?</a:t>
            </a:r>
          </a:p>
          <a:p>
            <a:pPr algn="ctr"/>
            <a:r>
              <a:rPr lang="sl-SI" sz="2800" b="1" dirty="0" smtClean="0">
                <a:solidFill>
                  <a:schemeClr val="accent6"/>
                </a:solidFill>
                <a:latin typeface="+mn-lt"/>
              </a:rPr>
              <a:t>Kriteriji in merila za ugotavljanje kakovosti?</a:t>
            </a:r>
            <a:endParaRPr lang="sl-SI" sz="2800" b="1" dirty="0">
              <a:latin typeface="+mn-lt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83544" y="5301208"/>
            <a:ext cx="845959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8E"/>
            </a:solidFill>
          </a:ln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Arial Rounded MT Bold" pitchFamily="34" charset="0"/>
              </a:rPr>
              <a:t>Usklajevanje kriterijev in meril? Na ravni aktiva, šole …?</a:t>
            </a:r>
            <a:endParaRPr lang="sl-SI" sz="2400" dirty="0">
              <a:latin typeface="Arial Rounded MT Bold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34600"/>
              </p:ext>
            </p:extLst>
          </p:nvPr>
        </p:nvGraphicFramePr>
        <p:xfrm>
          <a:off x="449091" y="2564904"/>
          <a:ext cx="839404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015"/>
                <a:gridCol w="3413126"/>
                <a:gridCol w="2182904"/>
              </a:tblGrid>
              <a:tr h="136699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chemeClr val="accent6"/>
                          </a:solidFill>
                        </a:rPr>
                        <a:t>Stopnje</a:t>
                      </a:r>
                      <a:endParaRPr lang="sl-SI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chemeClr val="accent6"/>
                          </a:solidFill>
                        </a:rPr>
                        <a:t>Ravni</a:t>
                      </a:r>
                      <a:endParaRPr lang="sl-SI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chemeClr val="accent6"/>
                          </a:solidFill>
                        </a:rPr>
                        <a:t>Kriteriji/Merila (</a:t>
                      </a:r>
                      <a:r>
                        <a:rPr lang="sl-SI" sz="2000" dirty="0" err="1" smtClean="0">
                          <a:solidFill>
                            <a:schemeClr val="accent6"/>
                          </a:solidFill>
                        </a:rPr>
                        <a:t>opisniki</a:t>
                      </a:r>
                      <a:r>
                        <a:rPr lang="sl-SI" sz="200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sl-SI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0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dirty="0" smtClean="0"/>
                        <a:t>1. stopnja</a:t>
                      </a:r>
                      <a:endParaRPr lang="sl-SI" sz="2400" dirty="0"/>
                    </a:p>
                  </a:txBody>
                  <a:tcPr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Vstopna</a:t>
                      </a:r>
                      <a:r>
                        <a:rPr lang="sl-SI" sz="2400" b="1" dirty="0" smtClean="0"/>
                        <a:t> raven</a:t>
                      </a:r>
                      <a:endParaRPr lang="sl-SI" sz="2400" b="1" dirty="0"/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dirty="0" smtClean="0"/>
                        <a:t>2. stopnja</a:t>
                      </a:r>
                    </a:p>
                  </a:txBody>
                  <a:tcPr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Vmesna</a:t>
                      </a:r>
                      <a:r>
                        <a:rPr lang="sl-SI" sz="2400" b="1" dirty="0" smtClean="0"/>
                        <a:t> raven</a:t>
                      </a:r>
                      <a:endParaRPr lang="sl-SI" sz="2400" b="1" dirty="0"/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dirty="0" smtClean="0"/>
                        <a:t>3. stopnja</a:t>
                      </a:r>
                      <a:endParaRPr lang="sl-SI" sz="2400" dirty="0"/>
                    </a:p>
                  </a:txBody>
                  <a:tcPr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Višja</a:t>
                      </a:r>
                      <a:r>
                        <a:rPr lang="sl-SI" sz="2400" b="1" baseline="0" dirty="0" smtClean="0"/>
                        <a:t> raven</a:t>
                      </a:r>
                      <a:endParaRPr lang="sl-SI" sz="2400" b="1" dirty="0"/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400" dirty="0" smtClean="0"/>
                        <a:t>4. stopnja</a:t>
                      </a:r>
                      <a:endParaRPr lang="sl-SI" sz="2400" dirty="0"/>
                    </a:p>
                  </a:txBody>
                  <a:tcPr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Raven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odličnosti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sl-SI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303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066130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RAZVOJNI KONTINUUM PROJEKTNEGA UČENJA: Kriteriji</a:t>
            </a: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925144"/>
          </a:xfrm>
          <a:ln>
            <a:solidFill>
              <a:srgbClr val="00008E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Umestitev v </a:t>
            </a:r>
            <a:r>
              <a:rPr lang="sl-SI" dirty="0" err="1" smtClean="0"/>
              <a:t>kurikul</a:t>
            </a:r>
            <a:endParaRPr lang="sl-SI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Celovitost učnega procesa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Velikost oz. trajanje projekta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Nosilec načrtovanja projekta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Vloga učitelja</a:t>
            </a:r>
          </a:p>
          <a:p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925144"/>
          </a:xfrm>
          <a:ln>
            <a:solidFill>
              <a:srgbClr val="00008E"/>
            </a:solidFill>
          </a:ln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sl-SI" dirty="0" smtClean="0"/>
              <a:t>Vloga dijaka oz. značilnosti učenja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sl-SI" dirty="0" smtClean="0"/>
              <a:t>Potek načrtovanja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sl-SI" dirty="0"/>
              <a:t>Avtentičnost cilja/-</a:t>
            </a:r>
            <a:r>
              <a:rPr lang="sl-SI" dirty="0" err="1"/>
              <a:t>ev</a:t>
            </a:r>
            <a:r>
              <a:rPr lang="sl-SI" dirty="0"/>
              <a:t>, učnega okolja in učnega procesa</a:t>
            </a:r>
            <a:endParaRPr lang="sl-SI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sl-SI" dirty="0"/>
              <a:t>Kompleksnost </a:t>
            </a:r>
            <a:r>
              <a:rPr lang="sl-SI" dirty="0" smtClean="0"/>
              <a:t>projektnega </a:t>
            </a:r>
            <a:r>
              <a:rPr lang="sl-SI" dirty="0"/>
              <a:t>učenja in/oz. vključenost </a:t>
            </a:r>
            <a:r>
              <a:rPr lang="sl-SI" dirty="0" smtClean="0"/>
              <a:t>predmetov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sl-SI" dirty="0" smtClean="0"/>
              <a:t>Sodelovanje učiteljev in timski pouk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6105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Umestitev v </a:t>
            </a:r>
            <a:r>
              <a:rPr lang="sl-SI" sz="2800" dirty="0" err="1" smtClean="0">
                <a:solidFill>
                  <a:schemeClr val="bg1"/>
                </a:solidFill>
                <a:latin typeface="Arial Rounded MT Bold" pitchFamily="34" charset="0"/>
              </a:rPr>
              <a:t>kurikul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00352"/>
              </p:ext>
            </p:extLst>
          </p:nvPr>
        </p:nvGraphicFramePr>
        <p:xfrm>
          <a:off x="467544" y="980728"/>
          <a:ext cx="8424936" cy="57576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Šolski projekti oz. projektno delo je le občasni »dodatek« k »rednemu« pouku (didaktično »razvedrilo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«).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Navezava </a:t>
                      </a: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 učne cilje je praviloma ohlapna ali je sploh ni.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Projektno učenje je integrirano v redni pouk, a prepuščeno (sprotni) odločitvi posameznega učitelja oz. (naključnih) skupin učiteljev.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Navezava na učne cilje predmetov je pogosto zgolj posredna.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Projektni pristop je eden od temeljnih  načinov za doseganje učnih ciljev predmetov.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Projektno delo je načrtovano za vse leto vnaprej praviloma na ravni oddelka. 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Projektni pristop je eno od vodilnih didaktičnih načel šolskega </a:t>
                      </a:r>
                      <a:r>
                        <a:rPr lang="sl-SI" sz="20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kurikula</a:t>
                      </a: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na predmetni in </a:t>
                      </a:r>
                      <a:r>
                        <a:rPr lang="sl-SI" sz="20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nadpredmetni</a:t>
                      </a: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(tj. celostni </a:t>
                      </a:r>
                      <a:r>
                        <a:rPr lang="sl-SI" sz="20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kurikularni</a:t>
                      </a: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 ravni.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Projektno delo je načrtovano za vse leto vnaprej za vse oddelke (in učence) na ravni šole.</a:t>
                      </a:r>
                      <a:endParaRPr lang="sl-SI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73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Celovitost učnega procesa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11602"/>
              </p:ext>
            </p:extLst>
          </p:nvPr>
        </p:nvGraphicFramePr>
        <p:xfrm>
          <a:off x="467544" y="980728"/>
          <a:ext cx="8424936" cy="39288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Projektno učenje praviloma ne vključuje vseh faz učnega procesa.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Projektno učenje le redko vključuje vse faze učnega procesa (najpogosteje ni ugotavljanja učnih rezultatov (niti preverjanja znanja).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Projektno učenje praviloma vključuje vse faze učnega procesa  vključno z ugotavljanjem učnih dosežkov (tj. preverjanjem in ocenjevanjem znanja).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Projektno učenje vključuje vse faze učnega procesa.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21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Velikost oz. trajanje projekta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66757"/>
              </p:ext>
            </p:extLst>
          </p:nvPr>
        </p:nvGraphicFramePr>
        <p:xfrm>
          <a:off x="467544" y="980728"/>
          <a:ext cx="8424936" cy="30449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 se praviloma v celoti izvede znotraj posamezne učne ure  (t.i. majhni projekti).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Projekti praviloma trajajo nekaj dni ali 1 teden (t.i. majhni in srednji projekti).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Projekti praviloma trajajo daljše obdobje, mesec dni ali več, lahko tudi vse šolsko leto (t.i. veliki projekti).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Posamezni projekti trajajo daljše obdobje, praviloma vse šolsko leto (t.i. veliki projekti). Izvedba posameznega predmeta je lahko v celoti projektna.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60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Nosilec načrtovanja projekta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902"/>
              </p:ext>
            </p:extLst>
          </p:nvPr>
        </p:nvGraphicFramePr>
        <p:xfrm>
          <a:off x="467544" y="980728"/>
          <a:ext cx="8424936" cy="56814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4216"/>
                <a:gridCol w="2088232"/>
                <a:gridCol w="1872208"/>
                <a:gridCol w="252028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 v celoti načrtuje učitelj.</a:t>
                      </a:r>
                      <a:endParaRPr lang="sl-SI" sz="19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 načrtuje učitelj.</a:t>
                      </a:r>
                      <a:endParaRPr lang="sl-SI" sz="19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 le delno načrtuje(jo) učitelj(i). </a:t>
                      </a:r>
                      <a:endParaRPr lang="sl-SI" sz="19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Šola oz. učitelji projekte načrtuje le na makro ravni. </a:t>
                      </a:r>
                      <a:endParaRPr lang="sl-SI" sz="19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Projekte </a:t>
                      </a: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na </a:t>
                      </a:r>
                      <a:r>
                        <a:rPr lang="sl-SI" sz="19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mikro</a:t>
                      </a: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ravni načrtujejo </a:t>
                      </a:r>
                      <a:r>
                        <a:rPr lang="sl-SI" sz="19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dijaki.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9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Šola </a:t>
                      </a:r>
                      <a:r>
                        <a:rPr lang="sl-SI" sz="19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ima koordinatorja projektnega učenja oz. tim za koordinacijo projektnega </a:t>
                      </a:r>
                      <a:r>
                        <a:rPr lang="sl-SI" sz="18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[npr. za določitev 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(kros)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kurikularnih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ciljev; skupne predloge za projektno delo (načrt projekta,  dnevnik projekta, ocenjevalni listi idr.)]. 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601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PRIČAKOVANJA? Plenarno predavanje:</a:t>
            </a:r>
            <a:endParaRPr lang="sl-SI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22413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buFont typeface="Wingdings 3" pitchFamily="18" charset="2"/>
              <a:buChar char=""/>
            </a:pPr>
            <a:r>
              <a:rPr lang="sl-SI" sz="2400" b="1" kern="1200" dirty="0"/>
              <a:t>Kako s timskim poučevanjem dosledno uveljavimo projektni pristop in izboljšamo kakovost projektnega učenja</a:t>
            </a:r>
            <a:endParaRPr lang="sl-SI" sz="2400" kern="1200" dirty="0"/>
          </a:p>
          <a:p>
            <a:pPr>
              <a:spcBef>
                <a:spcPts val="0"/>
              </a:spcBef>
            </a:pPr>
            <a:endParaRPr lang="sl-SI" sz="2200" dirty="0"/>
          </a:p>
        </p:txBody>
      </p:sp>
      <p:sp>
        <p:nvSpPr>
          <p:cNvPr id="6" name="Ograda vsebine 2"/>
          <p:cNvSpPr txBox="1">
            <a:spLocks/>
          </p:cNvSpPr>
          <p:nvPr/>
        </p:nvSpPr>
        <p:spPr bwMode="auto">
          <a:xfrm>
            <a:off x="467544" y="2564904"/>
            <a:ext cx="8229600" cy="345638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Char char="P"/>
            </a:pPr>
            <a:r>
              <a:rPr lang="sl-SI" sz="2800" b="1" kern="1200" dirty="0" smtClean="0"/>
              <a:t>Kako s (</a:t>
            </a:r>
            <a:r>
              <a:rPr lang="sl-SI" sz="2800" b="1" kern="1200" dirty="0" smtClean="0">
                <a:solidFill>
                  <a:srgbClr val="C00000"/>
                </a:solidFill>
              </a:rPr>
              <a:t>sodelovalnim in</a:t>
            </a:r>
            <a:r>
              <a:rPr lang="sl-SI" sz="2800" b="1" kern="1200" dirty="0" smtClean="0"/>
              <a:t>)</a:t>
            </a:r>
            <a:r>
              <a:rPr lang="sl-SI" sz="2800" b="1" kern="1200" dirty="0" smtClean="0">
                <a:solidFill>
                  <a:srgbClr val="C00000"/>
                </a:solidFill>
                <a:latin typeface="Arial Rounded MT Bold" pitchFamily="34" charset="0"/>
              </a:rPr>
              <a:t> TIMSKIM POUČEVANJEM</a:t>
            </a:r>
            <a:r>
              <a:rPr lang="sl-SI" sz="2800" b="1" kern="1200" dirty="0" smtClean="0"/>
              <a:t> </a:t>
            </a:r>
          </a:p>
          <a:p>
            <a:pPr>
              <a:buFont typeface="Wingdings 2" pitchFamily="18" charset="2"/>
              <a:buChar char="P"/>
            </a:pPr>
            <a:r>
              <a:rPr lang="sl-SI" sz="2800" b="1" kern="1200" dirty="0" smtClean="0"/>
              <a:t>(bolj) </a:t>
            </a:r>
            <a:r>
              <a:rPr lang="sl-SI" sz="2800" b="1" kern="1200" dirty="0" smtClean="0">
                <a:solidFill>
                  <a:srgbClr val="C00000"/>
                </a:solidFill>
              </a:rPr>
              <a:t>dosledno</a:t>
            </a:r>
            <a:r>
              <a:rPr lang="sl-SI" sz="2800" b="1" kern="1200" dirty="0" smtClean="0"/>
              <a:t> </a:t>
            </a:r>
          </a:p>
          <a:p>
            <a:pPr>
              <a:buFont typeface="Wingdings 2" pitchFamily="18" charset="2"/>
              <a:buChar char="P"/>
            </a:pPr>
            <a:r>
              <a:rPr lang="sl-SI" sz="2800" b="1" kern="1200" dirty="0" smtClean="0"/>
              <a:t>uveljavimo </a:t>
            </a:r>
            <a:r>
              <a:rPr lang="sl-SI" sz="2800" b="1" kern="1200" dirty="0" smtClean="0">
                <a:solidFill>
                  <a:srgbClr val="C00000"/>
                </a:solidFill>
                <a:latin typeface="Arial Rounded MT Bold" pitchFamily="34" charset="0"/>
              </a:rPr>
              <a:t>PROJEKTNI PRISTOP </a:t>
            </a:r>
            <a:r>
              <a:rPr lang="sl-SI" sz="2800" b="1" kern="1200" dirty="0" smtClean="0"/>
              <a:t>(k učenju in poučevanju) in </a:t>
            </a:r>
          </a:p>
          <a:p>
            <a:pPr>
              <a:buFont typeface="Wingdings 2" pitchFamily="18" charset="2"/>
              <a:buChar char="P"/>
            </a:pPr>
            <a:r>
              <a:rPr lang="sl-SI" sz="2800" b="1" kern="1200" dirty="0" smtClean="0"/>
              <a:t>izboljšamo </a:t>
            </a:r>
            <a:r>
              <a:rPr lang="sl-SI" sz="2800" b="1" kern="1200" dirty="0" smtClean="0">
                <a:solidFill>
                  <a:srgbClr val="C00000"/>
                </a:solidFill>
              </a:rPr>
              <a:t>kakovost</a:t>
            </a:r>
            <a:r>
              <a:rPr lang="sl-SI" sz="2800" b="1" kern="1200" dirty="0" smtClean="0"/>
              <a:t> </a:t>
            </a:r>
            <a:r>
              <a:rPr lang="sl-SI" sz="2800" b="1" kern="1200" dirty="0" smtClean="0">
                <a:solidFill>
                  <a:srgbClr val="C00000"/>
                </a:solidFill>
                <a:latin typeface="Arial Rounded MT Bold" pitchFamily="34" charset="0"/>
              </a:rPr>
              <a:t>PROJEKTNEGA UČENJA</a:t>
            </a:r>
            <a:endParaRPr lang="sl-SI" sz="2800" kern="1200" dirty="0" smtClean="0">
              <a:latin typeface="Arial Rounded MT Bold" pitchFamily="34" charset="0"/>
            </a:endParaRPr>
          </a:p>
          <a:p>
            <a:pPr>
              <a:spcBef>
                <a:spcPts val="0"/>
              </a:spcBef>
            </a:pPr>
            <a:endParaRPr lang="sl-SI" sz="2200" dirty="0"/>
          </a:p>
        </p:txBody>
      </p:sp>
      <p:pic>
        <p:nvPicPr>
          <p:cNvPr id="1026" name="Picture 2" descr="C:\Users\KPavlic\Documents\SLIKE\GRAFIKA\Question\Aface_question_mark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7"/>
            <a:ext cx="1656184" cy="1656184"/>
          </a:xfrm>
          <a:prstGeom prst="ellipse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Vloga učitelja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45768"/>
              </p:ext>
            </p:extLst>
          </p:nvPr>
        </p:nvGraphicFramePr>
        <p:xfrm>
          <a:off x="467544" y="980728"/>
          <a:ext cx="8424936" cy="11856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»Poučevalec«.</a:t>
                      </a:r>
                      <a:endParaRPr lang="sl-SI" sz="32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Organizator učnega procesa.</a:t>
                      </a:r>
                      <a:endParaRPr lang="sl-SI" sz="32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Usmerjevalec in moderator.</a:t>
                      </a:r>
                      <a:endParaRPr lang="sl-SI" sz="32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Moderator in svetovalec.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3" name="Picture 3" descr="C:\Users\KPavlic\Documents\TIMSKO POUČEVANJE\TT_SLIKE\TT_Teachers\teacher bo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5" y="3822978"/>
            <a:ext cx="4338228" cy="2892152"/>
          </a:xfrm>
          <a:prstGeom prst="flowChartDocument">
            <a:avLst/>
          </a:prstGeom>
          <a:noFill/>
          <a:ln w="28575">
            <a:solidFill>
              <a:srgbClr val="000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KPavlic\Documents\TIMSKO POUČEVANJE\TT_SLIKE\TT_Teachers\frustrated_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3138321" cy="1964862"/>
          </a:xfrm>
          <a:prstGeom prst="flowChartAlternateProcess">
            <a:avLst/>
          </a:prstGeom>
          <a:noFill/>
          <a:ln w="28575">
            <a:solidFill>
              <a:srgbClr val="000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KPavlic\Documents\TIMSKO POUČEVANJE\TT_SLIKE\Students\p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55" y="2492896"/>
            <a:ext cx="4326436" cy="3244827"/>
          </a:xfrm>
          <a:prstGeom prst="teardrop">
            <a:avLst/>
          </a:prstGeom>
          <a:noFill/>
          <a:ln w="28575">
            <a:solidFill>
              <a:srgbClr val="000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Pavlic\Documents\TIMSKO POUČEVANJE\TT_SLIKE\TT_Teachers\TT_traditio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7414"/>
            <a:ext cx="3592319" cy="2413746"/>
          </a:xfrm>
          <a:prstGeom prst="rect">
            <a:avLst/>
          </a:prstGeom>
          <a:noFill/>
          <a:ln w="28575">
            <a:solidFill>
              <a:srgbClr val="0000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19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</a:t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Vloga dijaka oz. značilnosti učenja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46009"/>
              </p:ext>
            </p:extLst>
          </p:nvPr>
        </p:nvGraphicFramePr>
        <p:xfrm>
          <a:off x="395536" y="1412775"/>
          <a:ext cx="8424936" cy="3901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Aktivno učenje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… 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Aktivno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 raziskovanjem in odkrivanjem.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…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Samostojno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Sodelovalno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Aktivno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 raziskovanjem in odkrivanjem.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…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Samostojno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Sodelovalno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Aktivno učenje.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 raziskovanjem in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odkrivanjem.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Ustvarjalno </a:t>
                      </a: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učenje. </a:t>
                      </a:r>
                      <a:endParaRPr lang="sl-SI" sz="20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… </a:t>
                      </a:r>
                      <a:endParaRPr lang="sl-SI" sz="3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57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634082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Potek načrtovanja projekta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77399"/>
              </p:ext>
            </p:extLst>
          </p:nvPr>
        </p:nvGraphicFramePr>
        <p:xfrm>
          <a:off x="395536" y="1124744"/>
          <a:ext cx="8424936" cy="52395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Učitelj določi cilje, pričakovane učne dosežke in končne izdelke projekta. Dijaki so sicer ustvarjalno angažirani, a le znotraj omejenega, vnaprej določenega učnega konteksta (imajo le malo možnosti za samostojne izbire in odločitve).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Učitelj opredeli tematiko in cilj(e) projekta, vodilno problemsko vprašanje in konkretna raziskovana vprašanja.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Dijaki se vodeno, a samostojno odločajo o poteku in končnih izdelkih projekta.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Učitelj(i) opredeli(jo) le cilj(e) projekta.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Dijaki sodelujejo pri oblikovanju vodilnega problemskega vprašanja in sami zastavljajo bistvena in/oz. raziskovalna vprašanja.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Dijaki se vodeno, a samostojno odločajo o poteku in končnih izdelkih projekta.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Učitelj(i) opredeli(jo) le cilj(e) projektnega učenja na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kurikularni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ravni.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Dijaki – ob svetovalni podpori učitelja - opredelijo problemska vprašanja in jih navežejo na učne cilje </a:t>
                      </a:r>
                      <a:r>
                        <a:rPr lang="sl-SI" sz="18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predmetov.</a:t>
                      </a: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Odločilno 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izbiro imajo tudi pri metodah in oblikah ugotavljanja učnih rezultatov.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71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66130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Avtentičnost učnih ciljev, učnega okolja in učnega procesa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92658"/>
              </p:ext>
            </p:extLst>
          </p:nvPr>
        </p:nvGraphicFramePr>
        <p:xfrm>
          <a:off x="395536" y="1628800"/>
          <a:ext cx="8424936" cy="46908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Avtentičnost (življenjska resničnost in relevantnost) učnega cilja projekta je bolj slučajna kot namerna.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Učno okolje je tradicionalno šolsko (učilnica).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Učni cilji projekta so avtentični.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Učno okolje je večinoma še vedno šolsko, a raznoliko in izbrano glede na naravo dejavnosti (učilnica, knjižnica,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multimedija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idr.).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Če se učni rezultati preverjajo, so oblike najpogosteje tradicionalne.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Učni cilji projekta so avtentični.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Tudi učno okolje je najpogosteje avtentično (na šoli in zunaj šole).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Prav tako so v čim večji možni meri avtentične ter raznolike oblike (tj.  tradicionalne in alternativne) preverjanja in ocenjevanja znanja.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Učni cilji projekta so avtentični.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Tudi učno okolje je do največje možne mere avtentično (na šoli in zunaj šole). Učni dosežki so kompleksni ter se ugotavljajo z raznolikimi praviloma avtentičnimi oblikami preverjanja in ocenjevanja.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62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21014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</a:t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Kompleksnost  projektnega </a:t>
            </a:r>
            <a:r>
              <a:rPr lang="sl-SI" sz="2800" dirty="0">
                <a:solidFill>
                  <a:schemeClr val="bg1"/>
                </a:solidFill>
                <a:latin typeface="Arial Rounded MT Bold" pitchFamily="34" charset="0"/>
              </a:rPr>
              <a:t>učenja 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in/oz</a:t>
            </a:r>
            <a:r>
              <a:rPr lang="sl-SI" sz="2800" dirty="0">
                <a:solidFill>
                  <a:schemeClr val="bg1"/>
                </a:solidFill>
                <a:latin typeface="Arial Rounded MT Bold" pitchFamily="34" charset="0"/>
              </a:rPr>
              <a:t>. vključenost predmetov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34979"/>
              </p:ext>
            </p:extLst>
          </p:nvPr>
        </p:nvGraphicFramePr>
        <p:xfrm>
          <a:off x="395536" y="1628800"/>
          <a:ext cx="8424936" cy="46908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Pristop k zasnovi in izvedbi projekta je najpogosteje vsebinski oz. tematski. </a:t>
                      </a:r>
                      <a:endParaRPr lang="sl-SI" sz="1800" b="1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je praviloma enopredmetna oz.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znotrajpredmetna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Pristop k zasnovi in izvedbi projekta je problemski.  Vodilno problemsko vprašanje pa  je najpogosteje zastavljeno kot disciplinarno.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je predmetna, včasih tudi večpredmetna, vendar je slednja  najpogosteje multidisciplinarna.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Pristop k zasnovi projekta je problemski.  Vodilno problemsko vprašanje je praviloma zastavljeno interdisciplinarno.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je večpredmetna ter kombinira multidisciplinarni in interdisciplinarni pristop.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Pristop k zasnovi projekta je problemski.  Projekt usmerja jih vodilno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kroskurikularno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problemsko oz. raziskovalno vprašanje, relevantno za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kurikul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in dijaka.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je </a:t>
                      </a:r>
                      <a:r>
                        <a:rPr lang="sl-SI" sz="18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večpredmetna</a:t>
                      </a: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in v največji možni meri interdisciplinarna.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  <a:solidFill>
            <a:srgbClr val="00008E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KONTINUUM PU:  </a:t>
            </a:r>
            <a:b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Sodelovanje učiteljev in timski pouk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35632"/>
              </p:ext>
            </p:extLst>
          </p:nvPr>
        </p:nvGraphicFramePr>
        <p:xfrm>
          <a:off x="395536" y="1412776"/>
          <a:ext cx="8424936" cy="49651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6709"/>
                <a:gridCol w="2106709"/>
                <a:gridCol w="2106709"/>
                <a:gridCol w="21048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1.stopnja: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Vstopna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2.stopnja: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Vmesna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3.stopnja: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Višja </a:t>
                      </a:r>
                      <a:r>
                        <a:rPr lang="sl-SI" sz="1800" cap="none" baseline="0" dirty="0">
                          <a:effectLst/>
                        </a:rPr>
                        <a:t>raven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>
                          <a:effectLst/>
                        </a:rPr>
                        <a:t>4.stopnja: </a:t>
                      </a:r>
                      <a:endParaRPr lang="sl-SI" sz="1800" cap="none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cap="none" baseline="0" dirty="0" smtClean="0">
                          <a:effectLst/>
                        </a:rPr>
                        <a:t>Raven </a:t>
                      </a:r>
                      <a:r>
                        <a:rPr lang="sl-SI" sz="1800" cap="none" baseline="0" dirty="0">
                          <a:effectLst/>
                        </a:rPr>
                        <a:t>odličnosti</a:t>
                      </a:r>
                      <a:endParaRPr lang="sl-SI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Nič ali malo sodelovanja učiteljev.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temelji na sodelovalnem poučevanju (skupne priprave, ločena izvedba). 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Za dvig kakovosti projektnega učenja šola občasno uporabi paralelno interaktivno poučevanje.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temelji na sodelovalnem in timskem poučevanju.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Za dvig kakovosti projektnega učenja šola načrtno in sistematično uporablja paralelno interaktivno timsko poučevanje. </a:t>
                      </a:r>
                      <a:endParaRPr lang="sl-SI" sz="2800" b="1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Izvedba projektov temelji na sodelovalnem in timskem poučevanju ter sodelovalnem učenju.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  <a:p>
                      <a:pPr marL="226695" indent="-22669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6695" algn="l"/>
                          <a:tab pos="449580" algn="l"/>
                        </a:tabLs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Za dvig kakovosti projektnega učenja šola načrtno in sistematično uporablja vse oblike interaktivnega timskega poučevanja.</a:t>
                      </a:r>
                      <a:endParaRPr lang="sl-SI" sz="28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352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251520" y="260648"/>
            <a:ext cx="4398730" cy="6408712"/>
          </a:xfrm>
        </p:spPr>
        <p:txBody>
          <a:bodyPr/>
          <a:lstStyle/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Če imaš ti jabolko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in imam jaz jabolko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in si jabolki izmenjava,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bo vsakdo od naju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še vedno imel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sl-SI" sz="2400" b="1" dirty="0">
                <a:solidFill>
                  <a:schemeClr val="accent6"/>
                </a:solidFill>
                <a:latin typeface="Arial Rounded MT Bold" pitchFamily="34" charset="0"/>
              </a:rPr>
              <a:t>e</a:t>
            </a:r>
            <a:r>
              <a:rPr lang="sl-SI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no samo jabolko.</a:t>
            </a: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05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sl-SI" sz="12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/>
                </a:solidFill>
                <a:latin typeface="Arial Narrow" pitchFamily="34" charset="0"/>
              </a:rPr>
              <a:t>If </a:t>
            </a:r>
            <a:r>
              <a:rPr lang="en-US" sz="1800" b="1" dirty="0">
                <a:solidFill>
                  <a:schemeClr val="accent6"/>
                </a:solidFill>
                <a:latin typeface="Arial Narrow" pitchFamily="34" charset="0"/>
              </a:rPr>
              <a:t>you have an apple and I have an apple and </a:t>
            </a:r>
            <a:r>
              <a:rPr lang="en-US" sz="1800" b="1" dirty="0" smtClean="0">
                <a:solidFill>
                  <a:schemeClr val="accent6"/>
                </a:solidFill>
                <a:latin typeface="Arial Narrow" pitchFamily="34" charset="0"/>
              </a:rPr>
              <a:t>we </a:t>
            </a:r>
            <a:r>
              <a:rPr lang="en-US" sz="1800" b="1" dirty="0">
                <a:solidFill>
                  <a:schemeClr val="accent6"/>
                </a:solidFill>
                <a:latin typeface="Arial Narrow" pitchFamily="34" charset="0"/>
              </a:rPr>
              <a:t>exchange these apples then you and I will still each have one apple. </a:t>
            </a:r>
            <a:r>
              <a:rPr lang="en-US" sz="1800" b="1" dirty="0" smtClean="0">
                <a:solidFill>
                  <a:schemeClr val="accent6"/>
                </a:solidFill>
                <a:latin typeface="Arial Narrow" pitchFamily="34" charset="0"/>
              </a:rPr>
              <a:t>But if you have an idea and I have an idea and we exchange these ideas, then each of us will have two ideas.</a:t>
            </a:r>
            <a:r>
              <a:rPr lang="sl-SI" sz="1800" b="1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</a:p>
          <a:p>
            <a:pPr marL="0" indent="0" algn="ctr">
              <a:buNone/>
            </a:pPr>
            <a:r>
              <a:rPr lang="sl-SI" sz="1800" b="1" i="1" dirty="0" smtClean="0">
                <a:solidFill>
                  <a:schemeClr val="accent6"/>
                </a:solidFill>
                <a:latin typeface="+mj-lt"/>
              </a:rPr>
              <a:t>G. B. </a:t>
            </a:r>
            <a:r>
              <a:rPr lang="sl-SI" sz="1800" b="1" i="1" dirty="0" smtClean="0">
                <a:solidFill>
                  <a:schemeClr val="accent6"/>
                </a:solidFill>
                <a:latin typeface="Verdana" pitchFamily="34" charset="0"/>
              </a:rPr>
              <a:t>Shaw</a:t>
            </a:r>
            <a:r>
              <a:rPr lang="en-US" sz="1800" b="1" i="1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endParaRPr lang="en-US" sz="1800" b="1" i="1" dirty="0">
              <a:solidFill>
                <a:schemeClr val="accent6"/>
              </a:solidFill>
            </a:endParaRPr>
          </a:p>
          <a:p>
            <a:endParaRPr lang="sl-SI" dirty="0"/>
          </a:p>
        </p:txBody>
      </p:sp>
      <p:pic>
        <p:nvPicPr>
          <p:cNvPr id="1026" name="Picture 2" descr="D:\SLIKE\Slike.Osebnosti\G.B.Shaw1.bmp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50" y="0"/>
            <a:ext cx="449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29816" y="2564902"/>
            <a:ext cx="5544616" cy="2208297"/>
          </a:xfrm>
          <a:prstGeom prst="homePlate">
            <a:avLst/>
          </a:prstGeom>
          <a:solidFill>
            <a:srgbClr val="00008E"/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Če pa imaš ti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idejo 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in imam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jaz idejo </a:t>
            </a:r>
            <a:endParaRPr lang="sl-SI" sz="28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in si ti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ideji izmenjava, 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bo imel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po izmenjavi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vsakdo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od naju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dve </a:t>
            </a:r>
            <a:r>
              <a:rPr lang="sl-SI" sz="2800" b="1" dirty="0">
                <a:solidFill>
                  <a:schemeClr val="bg1"/>
                </a:solidFill>
                <a:latin typeface="Arial Rounded MT Bold" pitchFamily="34" charset="0"/>
              </a:rPr>
              <a:t>ideji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sl-SI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46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300" cy="504056"/>
          </a:xfrm>
          <a:solidFill>
            <a:srgbClr val="FFCCCC"/>
          </a:solidFill>
          <a:ln w="38100">
            <a:solidFill>
              <a:srgbClr val="FFCCCC"/>
            </a:solidFill>
          </a:ln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/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>Pilotni projekti 09/10, Tematski sklop TP</a:t>
            </a:r>
            <a:b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</a:br>
            <a:endParaRPr lang="sl-SI" sz="28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60937"/>
              </p:ext>
            </p:extLst>
          </p:nvPr>
        </p:nvGraphicFramePr>
        <p:xfrm>
          <a:off x="323528" y="764705"/>
          <a:ext cx="8496944" cy="5961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76064"/>
                <a:gridCol w="4968552"/>
                <a:gridCol w="2952328"/>
              </a:tblGrid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</a:rPr>
                        <a:t>Št</a:t>
                      </a:r>
                      <a:r>
                        <a:rPr lang="sl-SI" sz="1600" dirty="0">
                          <a:effectLst/>
                          <a:latin typeface="+mj-lt"/>
                        </a:rPr>
                        <a:t>.</a:t>
                      </a:r>
                      <a:endParaRPr lang="sl-SI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j-lt"/>
                        </a:rPr>
                        <a:t>Šole</a:t>
                      </a:r>
                      <a:endParaRPr lang="sl-SI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j-lt"/>
                        </a:rPr>
                        <a:t>Vodje (in ključni člani)  </a:t>
                      </a:r>
                      <a:r>
                        <a:rPr lang="sl-SI" sz="1600" dirty="0" smtClean="0">
                          <a:effectLst/>
                          <a:latin typeface="+mj-lt"/>
                        </a:rPr>
                        <a:t>PT</a:t>
                      </a:r>
                      <a:endParaRPr lang="sl-SI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BIC, Gimnazija in veterinarska šola LJUBLJANA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Mojca Cigler 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Marjana </a:t>
                      </a:r>
                      <a:r>
                        <a:rPr lang="sl-SI" sz="1400" b="0" dirty="0" err="1" smtClean="0">
                          <a:effectLst/>
                          <a:latin typeface="+mj-lt"/>
                        </a:rPr>
                        <a:t>Mastinšek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-Šuštar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Dvojezična srednja šola LENDAVA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Natalija </a:t>
                      </a:r>
                      <a:r>
                        <a:rPr lang="sl-SI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Pavoševič</a:t>
                      </a: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Žoldoš</a:t>
                      </a:r>
                      <a:endParaRPr lang="sl-SI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Ekonomska gimnazija in srednja šola RADOVLJICA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Alenka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Bizjak</a:t>
                      </a:r>
                      <a:endParaRPr lang="sl-SI" sz="1400" b="0" dirty="0">
                        <a:effectLst/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+mj-lt"/>
                        </a:rPr>
                        <a:t>Elektrotehniško-računal. </a:t>
                      </a:r>
                      <a:r>
                        <a:rPr lang="sl-SI" sz="1400" b="1" dirty="0">
                          <a:effectLst/>
                          <a:latin typeface="+mj-lt"/>
                        </a:rPr>
                        <a:t>strokovna šola in gimnazija </a:t>
                      </a:r>
                      <a:r>
                        <a:rPr lang="sl-SI" sz="1400" b="1" dirty="0" smtClean="0">
                          <a:effectLst/>
                          <a:latin typeface="+mj-lt"/>
                        </a:rPr>
                        <a:t>LJ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Alenka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Zorko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Franca Miklošiča LJUTOMER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Martina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Domajnko, Mateja </a:t>
                      </a:r>
                      <a:r>
                        <a:rPr lang="sl-SI" sz="1400" b="0" dirty="0" err="1" smtClean="0">
                          <a:effectLst/>
                          <a:latin typeface="+mj-lt"/>
                        </a:rPr>
                        <a:t>Škrlec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Jožeta Plečnika LJUBLJANA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Živa </a:t>
                      </a:r>
                      <a:r>
                        <a:rPr lang="sl-SI" sz="1400" b="0" dirty="0" err="1" smtClean="0">
                          <a:effectLst/>
                          <a:latin typeface="+mj-lt"/>
                        </a:rPr>
                        <a:t>Željeznov</a:t>
                      </a:r>
                      <a:endParaRPr lang="sl-SI" sz="1400" b="0" dirty="0">
                        <a:effectLst/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Times New Roman"/>
                        </a:rPr>
                        <a:t>7.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KOČEVJE</a:t>
                      </a:r>
                      <a:endParaRPr lang="sl-SI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Ana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Mihelič, Mojca Adamič Varga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Times New Roman"/>
                        </a:rPr>
                        <a:t>8.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KOPER</a:t>
                      </a:r>
                      <a:endParaRPr lang="sl-SI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Ines </a:t>
                      </a:r>
                      <a:r>
                        <a:rPr lang="sl-SI" sz="1400" b="0" dirty="0" err="1" smtClean="0">
                          <a:effectLst/>
                          <a:latin typeface="+mj-lt"/>
                        </a:rPr>
                        <a:t>Čergol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  </a:t>
                      </a:r>
                      <a:endParaRPr lang="sl-SI" sz="1400" b="0" dirty="0">
                        <a:effectLst/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NOVA GORICA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Suzana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Černe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Gimnazija NOVO MESTO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Andreja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Retelj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+mj-lt"/>
                        </a:rPr>
                        <a:t>Gimnazija PTUJ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Boštjan Šeruga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Times New Roman"/>
                        </a:rPr>
                        <a:t>12.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+mj-lt"/>
                        </a:rPr>
                        <a:t>III. gimnazija MARIBOR</a:t>
                      </a:r>
                      <a:endParaRPr lang="sl-SI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Darija Golob Malenšek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Tine Strmšek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Srednja ekonomska in trgovska šola </a:t>
                      </a:r>
                      <a:r>
                        <a:rPr lang="sl-SI" sz="1400" b="1" dirty="0" smtClean="0">
                          <a:effectLst/>
                          <a:latin typeface="+mj-lt"/>
                        </a:rPr>
                        <a:t> NOVA </a:t>
                      </a:r>
                      <a:r>
                        <a:rPr lang="sl-SI" sz="1400" b="1" dirty="0">
                          <a:effectLst/>
                          <a:latin typeface="+mj-lt"/>
                        </a:rPr>
                        <a:t>GORICA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Nastja Valentinčič Al </a:t>
                      </a:r>
                      <a:r>
                        <a:rPr lang="sl-SI" sz="1400" b="0" dirty="0" err="1" smtClean="0">
                          <a:effectLst/>
                          <a:latin typeface="+mj-lt"/>
                        </a:rPr>
                        <a:t>Bukhari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Times New Roman"/>
                        </a:rPr>
                        <a:t>14.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Srednja ekonomska šola CELJE</a:t>
                      </a:r>
                      <a:endParaRPr lang="sl-SI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Marjana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Gajšek</a:t>
                      </a:r>
                      <a:endParaRPr lang="sl-SI" sz="1400" b="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Vesna Gubenšek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Bezgovšek</a:t>
                      </a:r>
                      <a:endParaRPr lang="sl-SI" sz="1400" b="0" dirty="0">
                        <a:effectLst/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Srednja šola ČRNOMELJ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Elizabeta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Prus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Srednja šola ČRNOMELJ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Margareta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Šavli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Srednja šola Veno Pilon AJDOVŠČINA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Sonja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Marušič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Šolski center RAVNE NA KOROŠKEM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effectLst/>
                          <a:latin typeface="+mj-lt"/>
                        </a:rPr>
                        <a:t>Katja Stopar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19.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Šolski center ROGAŠKA SLATINA</a:t>
                      </a:r>
                      <a:endParaRPr lang="sl-SI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Andrej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Hartman</a:t>
                      </a:r>
                      <a:endParaRPr lang="sl-SI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b="0" dirty="0" smtClean="0">
                          <a:effectLst/>
                          <a:latin typeface="+mj-lt"/>
                          <a:ea typeface="Times New Roman"/>
                        </a:rPr>
                        <a:t>20.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+mj-lt"/>
                        </a:rPr>
                        <a:t>Šolski center Rudolfa Maistra KAMNIK, Gimnazija</a:t>
                      </a:r>
                      <a:endParaRPr lang="sl-SI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+mj-lt"/>
                        </a:rPr>
                        <a:t>Sonja </a:t>
                      </a:r>
                      <a:r>
                        <a:rPr lang="sl-SI" sz="1400" b="0" dirty="0" smtClean="0">
                          <a:effectLst/>
                          <a:latin typeface="+mj-lt"/>
                        </a:rPr>
                        <a:t>Trškan</a:t>
                      </a:r>
                      <a:endParaRPr lang="sl-SI" sz="14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759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05346"/>
              </p:ext>
            </p:extLst>
          </p:nvPr>
        </p:nvGraphicFramePr>
        <p:xfrm>
          <a:off x="251520" y="980728"/>
          <a:ext cx="8606730" cy="5606752"/>
        </p:xfrm>
        <a:graphic>
          <a:graphicData uri="http://schemas.openxmlformats.org/drawingml/2006/table">
            <a:tbl>
              <a:tblPr/>
              <a:tblGrid>
                <a:gridCol w="2579641"/>
                <a:gridCol w="6027089"/>
              </a:tblGrid>
              <a:tr h="354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Šola</a:t>
                      </a:r>
                      <a:endParaRPr kumimoji="0" 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Naslov PP - Raziskovalno vprašanje</a:t>
                      </a:r>
                      <a:endParaRPr kumimoji="0" 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10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Dvojezična srednja šola LENDAVA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Kétnyelvű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középiskola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LENDVA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PROJEKTNI DNEVI. </a:t>
                      </a:r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katerimi oblikami interaktivnega timskega poučevanja spodbuditi čim bolj aktivno vlogo dijakov pri pouku?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000" dirty="0"/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8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Franca Miklošiča LJUTOMER</a:t>
                      </a:r>
                      <a:endParaRPr lang="sl-SI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ORGANIZACIJSKI</a:t>
                      </a:r>
                      <a:r>
                        <a:rPr lang="sl-SI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VIDKI </a:t>
                      </a: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PROJEKTNIH</a:t>
                      </a:r>
                      <a:r>
                        <a:rPr lang="sl-SI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TEDNOV.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katerimi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organizacijskimi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pristopi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oblikami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sodelovalnega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timskega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poučevanja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dvigniti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učinkovitost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medpredmetnih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povezav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000" dirty="0"/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Gimnazija KOČEVJE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PROJEKTNI PRISTOP PRI OBRAVNAVI UČNIH VSEBIN. </a:t>
                      </a:r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Kako lahko s pomočjo sodelovalnega (timskega) poučevanja, ki ga zahteva uporaba sodobnega didaktičnega pristopa (projektni pristop), obravnavamo učne vsebine </a:t>
                      </a:r>
                      <a:r>
                        <a:rPr lang="sl-SI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kurikula</a:t>
                      </a:r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tako dosežemo večjo lastno odgovornost dijakov za pridobivanje integriranega znanja?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785813"/>
          </a:xfrm>
          <a:solidFill>
            <a:srgbClr val="FFCCCC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accent6"/>
                </a:solidFill>
                <a:latin typeface="Arial Rounded MT Bold" pitchFamily="34" charset="0"/>
              </a:rPr>
              <a:t>PILOTNI PROJEKTI: Timsko poučevanje</a:t>
            </a:r>
            <a:endParaRPr lang="sl-SI" cap="small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9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grada vsebine 5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18487" cy="1079500"/>
          </a:xfrm>
          <a:solidFill>
            <a:schemeClr val="accent6"/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sl-SI" sz="32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SODELOVALNO -TIMSKO POUČEVANJE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sl-SI" sz="32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Projektni pristop (k učenju / poučevanju) projektno učenje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49778"/>
              </p:ext>
            </p:extLst>
          </p:nvPr>
        </p:nvGraphicFramePr>
        <p:xfrm>
          <a:off x="467544" y="5013176"/>
          <a:ext cx="8243887" cy="15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928"/>
                <a:gridCol w="4921999"/>
                <a:gridCol w="1979960"/>
              </a:tblGrid>
              <a:tr h="1554163">
                <a:tc>
                  <a:txBody>
                    <a:bodyPr/>
                    <a:lstStyle/>
                    <a:p>
                      <a:pPr marL="457200" indent="-457200" eaLnBrk="1" hangingPunct="1">
                        <a:buFont typeface="Wingdings" pitchFamily="2" charset="2"/>
                        <a:buChar char="Ø"/>
                      </a:pPr>
                      <a:endParaRPr lang="sl-SI" sz="1800" dirty="0"/>
                    </a:p>
                  </a:txBody>
                  <a:tcPr marL="91431" marR="91431" marT="45702" marB="45702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0" lvl="2" indent="-457200" eaLnBrk="1" hangingPunct="1">
                        <a:buFont typeface="Wingdings 3" pitchFamily="18" charset="2"/>
                        <a:buChar char=""/>
                      </a:pPr>
                      <a:r>
                        <a:rPr lang="sl-SI" sz="3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Pomen v kontekstu </a:t>
                      </a:r>
                      <a:r>
                        <a:rPr lang="sl-SI" sz="32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(sistema, </a:t>
                      </a:r>
                      <a:r>
                        <a:rPr lang="sl-SI" sz="3200" b="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šole</a:t>
                      </a:r>
                      <a:r>
                        <a:rPr lang="sl-SI" sz="32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 …)</a:t>
                      </a:r>
                    </a:p>
                    <a:p>
                      <a:pPr marL="1371600" lvl="2" indent="-457200" eaLnBrk="1" hangingPunct="1">
                        <a:buFont typeface="Wingdings 3" pitchFamily="18" charset="2"/>
                        <a:buChar char=""/>
                      </a:pPr>
                      <a:r>
                        <a:rPr lang="sl-SI" sz="3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Znanke/neznanke</a:t>
                      </a:r>
                      <a:endParaRPr lang="sl-SI" sz="3200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Consolas" pitchFamily="49" charset="0"/>
                      </a:endParaRPr>
                    </a:p>
                  </a:txBody>
                  <a:tcPr marL="91431" marR="91431" marT="45702" marB="4570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Font typeface="Wingdings 3" pitchFamily="18" charset="2"/>
                        <a:buNone/>
                      </a:pPr>
                      <a:r>
                        <a:rPr lang="sl-SI" sz="9600" dirty="0" smtClean="0">
                          <a:solidFill>
                            <a:schemeClr val="accent6"/>
                          </a:solidFill>
                          <a:latin typeface="Arial Narrow" pitchFamily="34" charset="0"/>
                          <a:cs typeface="Consolas" pitchFamily="49" charset="0"/>
                        </a:rPr>
                        <a:t>?</a:t>
                      </a:r>
                    </a:p>
                  </a:txBody>
                  <a:tcPr marL="91431" marR="91431" marT="45702" marB="4570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28" name="Picture 3" descr="C:\Users\KPavlic\Documents\SLIKE\GRAFIKA\Puzzle\puzzled in hea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091220"/>
            <a:ext cx="19446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64461"/>
              </p:ext>
            </p:extLst>
          </p:nvPr>
        </p:nvGraphicFramePr>
        <p:xfrm>
          <a:off x="467544" y="1484784"/>
          <a:ext cx="8243887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671"/>
                <a:gridCol w="4284216"/>
              </a:tblGrid>
              <a:tr h="1295400">
                <a:tc>
                  <a:txBody>
                    <a:bodyPr/>
                    <a:lstStyle/>
                    <a:p>
                      <a:pPr marL="514350" indent="-514350" eaLnBrk="1" hangingPunct="1">
                        <a:buFont typeface="+mj-lt"/>
                        <a:buAutoNum type="arabicPeriod"/>
                        <a:defRPr/>
                      </a:pPr>
                      <a:r>
                        <a:rPr lang="sl-SI" sz="3200" b="1" u="none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Sodelovalno </a:t>
                      </a:r>
                      <a:r>
                        <a:rPr lang="sl-SI" sz="3200" b="1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marL="514350" indent="-514350" eaLnBrk="1" hangingPunct="1">
                        <a:buFont typeface="+mj-lt"/>
                        <a:buAutoNum type="arabicPeriod"/>
                        <a:defRPr/>
                      </a:pPr>
                      <a:r>
                        <a:rPr lang="sl-SI" sz="3200" b="1" u="none" dirty="0" smtClean="0">
                          <a:solidFill>
                            <a:schemeClr val="accent6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Timsko ?</a:t>
                      </a:r>
                    </a:p>
                  </a:txBody>
                  <a:tcPr marL="91431" marR="91431" marT="45694" marB="45694"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eaLnBrk="1" hangingPunct="1">
                        <a:buFont typeface="+mj-lt"/>
                        <a:buAutoNum type="arabicPeriod" startAt="3"/>
                        <a:defRPr/>
                      </a:pPr>
                      <a:r>
                        <a:rPr lang="sl-SI" sz="3200" b="1" kern="1200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  <a:ea typeface="+mn-ea"/>
                          <a:cs typeface="Arial" pitchFamily="34" charset="0"/>
                        </a:rPr>
                        <a:t>PROJEKTNO … ?</a:t>
                      </a:r>
                    </a:p>
                  </a:txBody>
                  <a:tcPr marL="91431" marR="91431" marT="45694" marB="45694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KPavlic\Documents\SLIKE\GRAFIKA\Scales\Unbalanced_scales-too-far-righ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84" y="2492896"/>
            <a:ext cx="27076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97219"/>
              </p:ext>
            </p:extLst>
          </p:nvPr>
        </p:nvGraphicFramePr>
        <p:xfrm>
          <a:off x="457200" y="357166"/>
          <a:ext cx="82296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Raven puščični konektor 4"/>
          <p:cNvCxnSpPr/>
          <p:nvPr/>
        </p:nvCxnSpPr>
        <p:spPr>
          <a:xfrm rot="5400000">
            <a:off x="5965826" y="3749675"/>
            <a:ext cx="1071562" cy="1587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rot="5400000">
            <a:off x="5965826" y="4892675"/>
            <a:ext cx="1071562" cy="1587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 l="1653" r="2479"/>
          <a:stretch>
            <a:fillRect/>
          </a:stretch>
        </p:blipFill>
        <p:spPr bwMode="auto">
          <a:xfrm>
            <a:off x="214282" y="2143116"/>
            <a:ext cx="86439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Naslov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643937" cy="1571625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sz="2800" smtClean="0">
                <a:solidFill>
                  <a:srgbClr val="C00000"/>
                </a:solidFill>
                <a:latin typeface="Arial Rounded MT Bold" pitchFamily="34" charset="0"/>
              </a:rPr>
              <a:t>Iz Pravilnika o normativih in standardih za izvajanje izobraževalnih programov za pridobitev poklicne in srednje strokovne izobrazbe …</a:t>
            </a:r>
            <a:endParaRPr lang="sl-SI" sz="280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aysonjc.com/wp-content/uploads/2007/06/team-work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54" t="2401" r="8553" b="2839"/>
          <a:stretch/>
        </p:blipFill>
        <p:spPr bwMode="auto">
          <a:xfrm>
            <a:off x="4941854" y="2006843"/>
            <a:ext cx="3849340" cy="46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PoljeZBesedilom 7"/>
          <p:cNvSpPr txBox="1">
            <a:spLocks noChangeArrowheads="1"/>
          </p:cNvSpPr>
          <p:nvPr/>
        </p:nvSpPr>
        <p:spPr bwMode="auto">
          <a:xfrm>
            <a:off x="395535" y="920754"/>
            <a:ext cx="8391277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2800" b="1" dirty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Kaj bom </a:t>
            </a:r>
            <a:r>
              <a:rPr lang="sl-SI" sz="2800" b="1" dirty="0" smtClean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RAJE naredil</a:t>
            </a:r>
            <a:r>
              <a:rPr lang="sl-SI" sz="2800" b="1" dirty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/-a </a:t>
            </a:r>
            <a:endParaRPr lang="sl-SI" sz="2800" b="1" dirty="0" smtClean="0">
              <a:solidFill>
                <a:schemeClr val="accent6"/>
              </a:solidFill>
              <a:latin typeface="Arial Rounded MT Bold" pitchFamily="34" charset="0"/>
              <a:cs typeface="Arial" charset="0"/>
            </a:endParaRPr>
          </a:p>
          <a:p>
            <a:pPr algn="r">
              <a:defRPr/>
            </a:pPr>
            <a:r>
              <a:rPr lang="sl-SI" sz="2800" b="1" dirty="0" smtClean="0">
                <a:solidFill>
                  <a:schemeClr val="accent6"/>
                </a:solidFill>
                <a:latin typeface="Arial Rounded MT Bold" pitchFamily="34" charset="0"/>
                <a:cs typeface="Arial" charset="0"/>
              </a:rPr>
              <a:t>SKUPAJ s kolegico/kolegom (kot sam/-a)?</a:t>
            </a:r>
            <a:endParaRPr lang="sl-SI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395658" cy="642938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bg1"/>
                </a:solidFill>
                <a:latin typeface="Arial Rounded MT Bold" pitchFamily="34" charset="0"/>
              </a:rPr>
              <a:t>             SITO SMISELNOSTI:</a:t>
            </a:r>
          </a:p>
        </p:txBody>
      </p:sp>
      <p:pic>
        <p:nvPicPr>
          <p:cNvPr id="28677" name="Picture 4" descr="http://tbn2.google.com/images?q=tbn:CH9SP8QJ1PpLsM:http://www.royalindustriesinc.com/images/bakeware/roy%2520ws%252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7365" y="188640"/>
            <a:ext cx="1358473" cy="1205991"/>
          </a:xfrm>
          <a:prstGeom prst="roundRect">
            <a:avLst>
              <a:gd name="adj" fmla="val 16667"/>
            </a:avLst>
          </a:prstGeom>
          <a:ln w="381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3190" name="PoljeZBesedilom 6"/>
          <p:cNvSpPr txBox="1">
            <a:spLocks noChangeArrowheads="1"/>
          </p:cNvSpPr>
          <p:nvPr/>
        </p:nvSpPr>
        <p:spPr bwMode="auto">
          <a:xfrm>
            <a:off x="339177" y="4077072"/>
            <a:ext cx="458441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sz="2800" b="1" dirty="0">
                <a:solidFill>
                  <a:schemeClr val="accent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sl-SI" sz="2800" b="1" dirty="0" smtClean="0">
                <a:solidFill>
                  <a:schemeClr val="accent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Nekaj, česar </a:t>
            </a:r>
            <a:r>
              <a:rPr lang="sl-SI" sz="2800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SAM </a:t>
            </a:r>
          </a:p>
          <a:p>
            <a:pPr eaLnBrk="1" hangingPunct="1"/>
            <a:r>
              <a:rPr lang="sl-SI" sz="2800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NE MOREM </a:t>
            </a:r>
            <a:r>
              <a:rPr lang="sl-SI" sz="2800" b="1" dirty="0">
                <a:solidFill>
                  <a:schemeClr val="accent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narediti.”</a:t>
            </a:r>
            <a:endParaRPr lang="sl-SI" sz="2800" dirty="0">
              <a:solidFill>
                <a:schemeClr val="accent6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9" name="PoljeZBesedilom 5"/>
          <p:cNvSpPr txBox="1">
            <a:spLocks noChangeArrowheads="1"/>
          </p:cNvSpPr>
          <p:nvPr/>
        </p:nvSpPr>
        <p:spPr bwMode="auto">
          <a:xfrm>
            <a:off x="340278" y="5157192"/>
            <a:ext cx="457428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800" b="1" dirty="0">
                <a:solidFill>
                  <a:schemeClr val="accent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“Nekaj, česar </a:t>
            </a:r>
            <a:r>
              <a:rPr lang="sl-SI" sz="2800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SAM </a:t>
            </a:r>
          </a:p>
          <a:p>
            <a:pPr>
              <a:defRPr/>
            </a:pPr>
            <a:r>
              <a:rPr lang="sl-SI" sz="2800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NE MOREM </a:t>
            </a:r>
            <a:r>
              <a:rPr lang="sl-SI" sz="2800" b="1" dirty="0">
                <a:solidFill>
                  <a:schemeClr val="accent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narediti </a:t>
            </a:r>
            <a:r>
              <a:rPr lang="sl-SI" sz="2800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tako/enako DOBRO.”</a:t>
            </a:r>
            <a:endParaRPr lang="sl-SI" sz="2800" b="1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92" name="Ograda vsebine 2"/>
          <p:cNvSpPr>
            <a:spLocks noGrp="1"/>
          </p:cNvSpPr>
          <p:nvPr>
            <p:ph idx="1"/>
          </p:nvPr>
        </p:nvSpPr>
        <p:spPr>
          <a:xfrm>
            <a:off x="340278" y="2233843"/>
            <a:ext cx="4857960" cy="116076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sl-SI" b="1" dirty="0" err="1" smtClean="0">
                <a:solidFill>
                  <a:srgbClr val="C00000"/>
                </a:solidFill>
                <a:latin typeface="Arial Rounded MT Bold" pitchFamily="34" charset="0"/>
              </a:rPr>
              <a:t>Osmislitev</a:t>
            </a: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 sodelovanja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sl-SI" dirty="0" smtClean="0">
                <a:solidFill>
                  <a:srgbClr val="C00000"/>
                </a:solidFill>
                <a:latin typeface="Arial Narrow" pitchFamily="34" charset="0"/>
              </a:rPr>
              <a:t>in </a:t>
            </a:r>
            <a:r>
              <a:rPr lang="sl-SI" b="1" dirty="0" smtClean="0">
                <a:solidFill>
                  <a:srgbClr val="C00000"/>
                </a:solidFill>
                <a:latin typeface="Arial Rounded MT Bold" pitchFamily="34" charset="0"/>
              </a:rPr>
              <a:t>timskega poučevanja</a:t>
            </a:r>
            <a:endParaRPr lang="sl-SI" b="1" dirty="0" smtClean="0">
              <a:solidFill>
                <a:srgbClr val="C00000"/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sl-SI" sz="2800" b="1" dirty="0" smtClean="0">
              <a:solidFill>
                <a:srgbClr val="002060"/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sl-SI" sz="1200" b="1" dirty="0" smtClean="0"/>
          </a:p>
        </p:txBody>
      </p:sp>
      <p:sp>
        <p:nvSpPr>
          <p:cNvPr id="2" name="Desna puščica s črticami 1"/>
          <p:cNvSpPr/>
          <p:nvPr/>
        </p:nvSpPr>
        <p:spPr>
          <a:xfrm rot="5400000">
            <a:off x="2343353" y="3501009"/>
            <a:ext cx="576064" cy="36004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27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50"/>
            <a:ext cx="41211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28813"/>
            <a:ext cx="4606925" cy="471487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izmenjava idej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diskusijske skupine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medsebojna opazovanja</a:t>
            </a:r>
            <a:endParaRPr lang="sl-SI" dirty="0" smtClean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skupne učne dejavnosti</a:t>
            </a:r>
            <a:endParaRPr lang="sl-SI" dirty="0" smtClean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izmenjave učiteljev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timsko poučevanje: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sl-SI" b="1" dirty="0" smtClean="0">
                <a:solidFill>
                  <a:schemeClr val="accent6"/>
                </a:solidFill>
              </a:rPr>
              <a:t>- timsko poučevanje tipa</a:t>
            </a:r>
            <a:r>
              <a:rPr lang="sl-SI" b="1" dirty="0" smtClean="0">
                <a:solidFill>
                  <a:schemeClr val="bg1"/>
                </a:solidFill>
              </a:rPr>
              <a:t> </a:t>
            </a:r>
            <a:r>
              <a:rPr lang="sl-SI" b="1" dirty="0" smtClean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43438" y="1428750"/>
            <a:ext cx="4143375" cy="1131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sl-SI" sz="2800" b="1" dirty="0">
                <a:solidFill>
                  <a:schemeClr val="accent6"/>
                </a:solidFill>
                <a:latin typeface="Arial Narrow" pitchFamily="34" charset="0"/>
              </a:rPr>
              <a:t>Nobeden od nas ni tako </a:t>
            </a:r>
            <a:br>
              <a:rPr lang="sl-SI" sz="2800" b="1" dirty="0">
                <a:solidFill>
                  <a:schemeClr val="accent6"/>
                </a:solidFill>
                <a:latin typeface="Arial Narrow" pitchFamily="34" charset="0"/>
              </a:rPr>
            </a:br>
            <a:r>
              <a:rPr lang="sl-SI" sz="2800" b="1" dirty="0">
                <a:solidFill>
                  <a:schemeClr val="accent6"/>
                </a:solidFill>
                <a:latin typeface="Arial Narrow" pitchFamily="34" charset="0"/>
              </a:rPr>
              <a:t>pameten kot mi vsi skupaj.         </a:t>
            </a:r>
          </a:p>
          <a:p>
            <a:pPr algn="r">
              <a:defRPr/>
            </a:pPr>
            <a:r>
              <a:rPr lang="sl-SI" sz="2000" b="1" i="1" dirty="0">
                <a:solidFill>
                  <a:schemeClr val="accent6"/>
                </a:solidFill>
                <a:latin typeface="Arial Narrow" pitchFamily="34" charset="0"/>
              </a:rPr>
              <a:t>Japonski pregovor</a:t>
            </a: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285750" y="285750"/>
            <a:ext cx="8501063" cy="100012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sl-SI" sz="3200" b="1">
              <a:solidFill>
                <a:schemeClr val="accent2"/>
              </a:solidFill>
              <a:latin typeface="Arial Rounded MT Bold" pitchFamily="34" charset="0"/>
            </a:endParaRPr>
          </a:p>
          <a:p>
            <a:pPr algn="r" eaLnBrk="1" hangingPunct="1"/>
            <a:r>
              <a:rPr lang="sl-SI" sz="3200" b="1">
                <a:solidFill>
                  <a:schemeClr val="bg1"/>
                </a:solidFill>
                <a:latin typeface="Arial Rounded MT Bold" pitchFamily="34" charset="0"/>
              </a:rPr>
              <a:t>SODELOVALNO POUČEVANJE  </a:t>
            </a:r>
            <a:r>
              <a:rPr lang="sl-SI" sz="3200" b="1">
                <a:solidFill>
                  <a:schemeClr val="accent2"/>
                </a:solidFill>
                <a:latin typeface="Arial Rounded MT Bold" pitchFamily="34" charset="0"/>
              </a:rPr>
              <a:t/>
            </a:r>
            <a:br>
              <a:rPr lang="sl-SI" sz="3200" b="1">
                <a:solidFill>
                  <a:schemeClr val="accent2"/>
                </a:solidFill>
                <a:latin typeface="Arial Rounded MT Bold" pitchFamily="34" charset="0"/>
              </a:rPr>
            </a:br>
            <a:endParaRPr lang="sl-SI" sz="3200" b="1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375" y="5929313"/>
            <a:ext cx="6929438" cy="757237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l-SI" sz="2400" b="1" dirty="0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lang="sl-SI" sz="2400" b="1" dirty="0">
                <a:solidFill>
                  <a:srgbClr val="C00000"/>
                </a:solidFill>
                <a:latin typeface="Arial" charset="0"/>
              </a:rPr>
              <a:t>timsko poučevanje tipa A </a:t>
            </a:r>
          </a:p>
          <a:p>
            <a:pPr>
              <a:lnSpc>
                <a:spcPct val="90000"/>
              </a:lnSpc>
              <a:defRPr/>
            </a:pPr>
            <a:r>
              <a:rPr lang="sl-SI" sz="2400" b="1" dirty="0">
                <a:solidFill>
                  <a:srgbClr val="C00000"/>
                </a:solidFill>
                <a:latin typeface="+mj-lt"/>
              </a:rPr>
              <a:t>  = INTERAKTIVNO TIMSKO POUČEVANJE</a:t>
            </a:r>
          </a:p>
        </p:txBody>
      </p:sp>
      <p:pic>
        <p:nvPicPr>
          <p:cNvPr id="8" name="Ograda vsebine 7" descr="questionmark people.gif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50" y="142875"/>
            <a:ext cx="1546213" cy="1643051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4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03-17_Strokovna ekskuzija kot MP-KP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11-03-17_Strokovna ekskuzija kot MP-KP</Template>
  <TotalTime>310</TotalTime>
  <Words>4259</Words>
  <Application>Microsoft Office PowerPoint</Application>
  <PresentationFormat>Diaprojekcija na zaslonu (4:3)</PresentationFormat>
  <Paragraphs>774</Paragraphs>
  <Slides>48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49" baseType="lpstr">
      <vt:lpstr>11-03-17_Strokovna ekskuzija kot MP-KP</vt:lpstr>
      <vt:lpstr> Projekt POSODOBITEV KURIKULARNEGA PROCESA  NA OSNOVNIH ŠOLAH IN GIMNAZIJAH </vt:lpstr>
      <vt:lpstr> PROGRAM SEMINARJA </vt:lpstr>
      <vt:lpstr>NAMEN IN CILJI SEMINARJA</vt:lpstr>
      <vt:lpstr>PRIČAKOVANJA? Plenarno predavanje:</vt:lpstr>
      <vt:lpstr>PowerPointova predstavitev</vt:lpstr>
      <vt:lpstr>PowerPointova predstavitev</vt:lpstr>
      <vt:lpstr>Iz Pravilnika o normativih in standardih za izvajanje izobraževalnih programov za pridobitev poklicne in srednje strokovne izobrazbe …</vt:lpstr>
      <vt:lpstr>             SITO SMISELNOSTI:</vt:lpstr>
      <vt:lpstr>PowerPointova predstavitev</vt:lpstr>
      <vt:lpstr>PowerPointova predstavitev</vt:lpstr>
      <vt:lpstr>Uspešnost povezovanja in sodelovanja (MP/KP – SP/TP) je odvisna od kakovosti sodelovanja,  ključno pa je SKUPNO NAČRTOVANJE.</vt:lpstr>
      <vt:lpstr>CILJI INTERAKTIVNEGA  TIMSKEGA POUČEVANJA</vt:lpstr>
      <vt:lpstr>KURIKUL/PROGRAM kot cilj vpeljave  ITP</vt:lpstr>
      <vt:lpstr>POUK / UČNI PROCES kot cilj vpeljave  ITP</vt:lpstr>
      <vt:lpstr>DIJAKI kot cilj vpeljave  ITP</vt:lpstr>
      <vt:lpstr>BESEDE, BESEDE,  BESEDE …</vt:lpstr>
      <vt:lpstr>Projektni pristop k poučlevanju in /oz. učenjuu ni nič novega …</vt:lpstr>
      <vt:lpstr>Slovenska didaktična stroka …</vt:lpstr>
      <vt:lpstr>PROJEKTNI PRISTOP</vt:lpstr>
      <vt:lpstr>PROJEKTNI PRISTOP</vt:lpstr>
      <vt:lpstr> Six A’s /6 a-jev PROJEKTNEGA UČENJA </vt:lpstr>
      <vt:lpstr> Six A’s /6 a-jev PROJEKTNEGA UČENJA </vt:lpstr>
      <vt:lpstr> Bistveni značilnosti projektnega učenja (skupni vsem definicijam) : </vt:lpstr>
      <vt:lpstr> DELAVNICA  </vt:lpstr>
      <vt:lpstr> DELAVNICA  </vt:lpstr>
      <vt:lpstr> DELAVNICA : 1. korak </vt:lpstr>
      <vt:lpstr>OPORNE TOČKE ZA ŠOLSKO PREDSTAVITEV</vt:lpstr>
      <vt:lpstr>INDIVIDUALNA REFLEKSIJA (PT/učitelja)</vt:lpstr>
      <vt:lpstr>INDIVIDUALNA REFLEKSIJA (PT/učitelja)</vt:lpstr>
      <vt:lpstr>INDIVIDUALNA REFLEKSIJA (PT/učitelja)</vt:lpstr>
      <vt:lpstr> DELAVNICA : 2. korak </vt:lpstr>
      <vt:lpstr> DELAVNICA : 3. korak </vt:lpstr>
      <vt:lpstr> DELAVNICA : 3. korak </vt:lpstr>
      <vt:lpstr>RAZVOJNI KONTINUUM PROJEKTNEGA UČENJA: Referenčne ravni</vt:lpstr>
      <vt:lpstr>RAZVOJNI KONTINUUM PROJEKTNEGA UČENJA: Kriteriji</vt:lpstr>
      <vt:lpstr>KONTINUUM PU: Umestitev v kurikul</vt:lpstr>
      <vt:lpstr>KONTINUUM PU: Celovitost učnega procesa</vt:lpstr>
      <vt:lpstr>KONTINUUM PU:  Velikost oz. trajanje projekta</vt:lpstr>
      <vt:lpstr>KONTINUUM PU:  Nosilec načrtovanja projekta</vt:lpstr>
      <vt:lpstr>KONTINUUM PU:  Vloga učitelja</vt:lpstr>
      <vt:lpstr>KONTINUUM PU:   Vloga dijaka oz. značilnosti učenja</vt:lpstr>
      <vt:lpstr>KONTINUUM PU:  Potek načrtovanja projekta</vt:lpstr>
      <vt:lpstr>KONTINUUM PU:  Avtentičnost učnih ciljev, učnega okolja in učnega procesa</vt:lpstr>
      <vt:lpstr>KONTINUUM PU:   Kompleksnost  projektnega učenja  in/oz. vključenost predmetov</vt:lpstr>
      <vt:lpstr>KONTINUUM PU:   Sodelovanje učiteljev in timski pouk</vt:lpstr>
      <vt:lpstr>PowerPointova predstavitev</vt:lpstr>
      <vt:lpstr> Pilotni projekti 09/10, Tematski sklop TP </vt:lpstr>
      <vt:lpstr>PILOTNI PROJEKTI: Timsko poučevanje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POSODOBITEV KURIKULARNEGA PROCESA  NA OSNOVNIH ŠOLAH IN GIMNAZIJAH</dc:title>
  <dc:creator>KPavlic</dc:creator>
  <cp:lastModifiedBy>KPavlic</cp:lastModifiedBy>
  <cp:revision>52</cp:revision>
  <cp:lastPrinted>2011-03-17T06:51:11Z</cp:lastPrinted>
  <dcterms:created xsi:type="dcterms:W3CDTF">2011-04-13T11:00:19Z</dcterms:created>
  <dcterms:modified xsi:type="dcterms:W3CDTF">2011-04-18T11:24:32Z</dcterms:modified>
</cp:coreProperties>
</file>